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Nunito Semi Bold"/>
      <p:regular r:id="rId17"/>
    </p:embeddedFont>
    <p:embeddedFont>
      <p:font typeface="Nunito Semi Bold"/>
      <p:regular r:id="rId18"/>
    </p:embeddedFont>
    <p:embeddedFont>
      <p:font typeface="Nunito Semi Bold"/>
      <p:regular r:id="rId19"/>
    </p:embeddedFont>
    <p:embeddedFont>
      <p:font typeface="Nunito Semi Bold"/>
      <p:regular r:id="rId20"/>
    </p:embeddedFont>
    <p:embeddedFont>
      <p:font typeface="PT Sans"/>
      <p:regular r:id="rId21"/>
    </p:embeddedFont>
    <p:embeddedFont>
      <p:font typeface="PT Sans"/>
      <p:regular r:id="rId22"/>
    </p:embeddedFont>
    <p:embeddedFont>
      <p:font typeface="PT Sans"/>
      <p:regular r:id="rId23"/>
    </p:embeddedFont>
    <p:embeddedFont>
      <p:font typeface="PT Sans"/>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0.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31850" y="787360"/>
            <a:ext cx="7653099" cy="5481042"/>
          </a:xfrm>
          <a:prstGeom prst="rect">
            <a:avLst/>
          </a:prstGeom>
          <a:noFill/>
          <a:ln/>
        </p:spPr>
        <p:txBody>
          <a:bodyPr wrap="square" lIns="0" tIns="0" rIns="0" bIns="0" rtlCol="0" anchor="t"/>
          <a:lstStyle/>
          <a:p>
            <a:pPr algn="l" indent="0" marL="0">
              <a:lnSpc>
                <a:spcPts val="8600"/>
              </a:lnSpc>
              <a:buNone/>
            </a:pPr>
            <a:r>
              <a:rPr lang="en-US" sz="6900" dirty="0">
                <a:solidFill>
                  <a:srgbClr val="FFFFFF"/>
                </a:solidFill>
                <a:latin typeface="Nunito Semi Bold" pitchFamily="34" charset="0"/>
                <a:ea typeface="Nunito Semi Bold" pitchFamily="34" charset="-122"/>
                <a:cs typeface="Nunito Semi Bold" pitchFamily="34" charset="-120"/>
              </a:rPr>
              <a:t>Predictive Pulse: Harnessing Machine Learning for Blood Pressure Analysis</a:t>
            </a:r>
            <a:endParaRPr lang="en-US" sz="6900" dirty="0"/>
          </a:p>
        </p:txBody>
      </p:sp>
      <p:sp>
        <p:nvSpPr>
          <p:cNvPr id="4" name="Text 1"/>
          <p:cNvSpPr/>
          <p:nvPr/>
        </p:nvSpPr>
        <p:spPr>
          <a:xfrm>
            <a:off x="6231850" y="6547842"/>
            <a:ext cx="7653099" cy="894398"/>
          </a:xfrm>
          <a:prstGeom prst="rect">
            <a:avLst/>
          </a:prstGeom>
          <a:noFill/>
          <a:ln/>
        </p:spPr>
        <p:txBody>
          <a:bodyPr wrap="square" lIns="0" tIns="0" rIns="0" bIns="0" rtlCol="0" anchor="t"/>
          <a:lstStyle/>
          <a:p>
            <a:pPr algn="l" indent="0" marL="0">
              <a:lnSpc>
                <a:spcPts val="2300"/>
              </a:lnSpc>
              <a:buNone/>
            </a:pPr>
            <a:r>
              <a:rPr lang="en-US" sz="1450" dirty="0">
                <a:solidFill>
                  <a:srgbClr val="FFFFFF"/>
                </a:solidFill>
                <a:latin typeface="PT Sans" pitchFamily="34" charset="0"/>
                <a:ea typeface="PT Sans" pitchFamily="34" charset="-122"/>
                <a:cs typeface="PT Sans" pitchFamily="34" charset="-120"/>
              </a:rPr>
              <a:t>Welcome to the future of healthcare monitoring. This presentation will introduce Predictive Pulse, a cutting-edge project utilizing machine learning to analyze and predict blood pressure fluctuations.</a:t>
            </a:r>
            <a:endParaRPr lang="en-US" sz="14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37724" y="1799749"/>
            <a:ext cx="5546646" cy="615910"/>
          </a:xfrm>
          <a:prstGeom prst="rect">
            <a:avLst/>
          </a:prstGeom>
          <a:noFill/>
          <a:ln/>
        </p:spPr>
        <p:txBody>
          <a:bodyPr wrap="none" lIns="0" tIns="0" rIns="0" bIns="0" rtlCol="0" anchor="t"/>
          <a:lstStyle/>
          <a:p>
            <a:pPr algn="l" indent="0" marL="0">
              <a:lnSpc>
                <a:spcPts val="4850"/>
              </a:lnSpc>
              <a:buNone/>
            </a:pPr>
            <a:r>
              <a:rPr lang="en-US" sz="3850" dirty="0">
                <a:solidFill>
                  <a:srgbClr val="FFFFFF"/>
                </a:solidFill>
                <a:latin typeface="Nunito Semi Bold" pitchFamily="34" charset="0"/>
                <a:ea typeface="Nunito Semi Bold" pitchFamily="34" charset="-122"/>
                <a:cs typeface="Nunito Semi Bold" pitchFamily="34" charset="-120"/>
              </a:rPr>
              <a:t>Conclusion &amp; Next Steps</a:t>
            </a:r>
            <a:endParaRPr lang="en-US" sz="3850" dirty="0"/>
          </a:p>
        </p:txBody>
      </p:sp>
      <p:sp>
        <p:nvSpPr>
          <p:cNvPr id="3" name="Text 1"/>
          <p:cNvSpPr/>
          <p:nvPr/>
        </p:nvSpPr>
        <p:spPr>
          <a:xfrm>
            <a:off x="837724" y="2939177"/>
            <a:ext cx="2464118" cy="308015"/>
          </a:xfrm>
          <a:prstGeom prst="rect">
            <a:avLst/>
          </a:prstGeom>
          <a:noFill/>
          <a:ln/>
        </p:spPr>
        <p:txBody>
          <a:bodyPr wrap="none" lIns="0" tIns="0" rIns="0" bIns="0" rtlCol="0" anchor="t"/>
          <a:lstStyle/>
          <a:p>
            <a:pPr algn="l" indent="0" marL="0">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Key Takeaways</a:t>
            </a:r>
            <a:endParaRPr lang="en-US" sz="1900" dirty="0"/>
          </a:p>
        </p:txBody>
      </p:sp>
      <p:sp>
        <p:nvSpPr>
          <p:cNvPr id="4" name="Text 2"/>
          <p:cNvSpPr/>
          <p:nvPr/>
        </p:nvSpPr>
        <p:spPr>
          <a:xfrm>
            <a:off x="837724" y="3456623"/>
            <a:ext cx="6221968" cy="670084"/>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FFFFFF"/>
                </a:solidFill>
                <a:latin typeface="PT Sans" pitchFamily="34" charset="0"/>
                <a:ea typeface="PT Sans" pitchFamily="34" charset="-122"/>
                <a:cs typeface="PT Sans" pitchFamily="34" charset="-120"/>
              </a:rPr>
              <a:t>Innovative Solution:</a:t>
            </a:r>
            <a:pPr algn="l" indent="0" marL="0">
              <a:lnSpc>
                <a:spcPts val="2600"/>
              </a:lnSpc>
              <a:buNone/>
            </a:pPr>
            <a:r>
              <a:rPr lang="en-US" sz="1600" dirty="0">
                <a:solidFill>
                  <a:srgbClr val="FFFFFF"/>
                </a:solidFill>
                <a:latin typeface="PT Sans" pitchFamily="34" charset="0"/>
                <a:ea typeface="PT Sans" pitchFamily="34" charset="-122"/>
                <a:cs typeface="PT Sans" pitchFamily="34" charset="-120"/>
              </a:rPr>
              <a:t> Predictive Pulse offers a proactive approach to blood pressure management using advanced ML.</a:t>
            </a:r>
            <a:endParaRPr lang="en-US" sz="1600" dirty="0"/>
          </a:p>
        </p:txBody>
      </p:sp>
      <p:sp>
        <p:nvSpPr>
          <p:cNvPr id="5" name="Text 3"/>
          <p:cNvSpPr/>
          <p:nvPr/>
        </p:nvSpPr>
        <p:spPr>
          <a:xfrm>
            <a:off x="837724" y="4199930"/>
            <a:ext cx="6221968" cy="670084"/>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FFFFFF"/>
                </a:solidFill>
                <a:latin typeface="PT Sans" pitchFamily="34" charset="0"/>
                <a:ea typeface="PT Sans" pitchFamily="34" charset="-122"/>
                <a:cs typeface="PT Sans" pitchFamily="34" charset="-120"/>
              </a:rPr>
              <a:t>Robust Performance:</a:t>
            </a:r>
            <a:pPr algn="l" indent="0" marL="0">
              <a:lnSpc>
                <a:spcPts val="2600"/>
              </a:lnSpc>
              <a:buNone/>
            </a:pPr>
            <a:r>
              <a:rPr lang="en-US" sz="1600" dirty="0">
                <a:solidFill>
                  <a:srgbClr val="FFFFFF"/>
                </a:solidFill>
                <a:latin typeface="PT Sans" pitchFamily="34" charset="0"/>
                <a:ea typeface="PT Sans" pitchFamily="34" charset="-122"/>
                <a:cs typeface="PT Sans" pitchFamily="34" charset="-120"/>
              </a:rPr>
              <a:t> Our models demonstrate high accuracy, especially Random Forest and Decision Tree.</a:t>
            </a:r>
            <a:endParaRPr lang="en-US" sz="1600" dirty="0"/>
          </a:p>
        </p:txBody>
      </p:sp>
      <p:sp>
        <p:nvSpPr>
          <p:cNvPr id="6" name="Text 4"/>
          <p:cNvSpPr/>
          <p:nvPr/>
        </p:nvSpPr>
        <p:spPr>
          <a:xfrm>
            <a:off x="837724" y="4943237"/>
            <a:ext cx="6221968" cy="670084"/>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FFFFFF"/>
                </a:solidFill>
                <a:latin typeface="PT Sans" pitchFamily="34" charset="0"/>
                <a:ea typeface="PT Sans" pitchFamily="34" charset="-122"/>
                <a:cs typeface="PT Sans" pitchFamily="34" charset="-120"/>
              </a:rPr>
              <a:t>User-Friendly Interface:</a:t>
            </a:r>
            <a:pPr algn="l" indent="0" marL="0">
              <a:lnSpc>
                <a:spcPts val="2600"/>
              </a:lnSpc>
              <a:buNone/>
            </a:pPr>
            <a:r>
              <a:rPr lang="en-US" sz="1600" dirty="0">
                <a:solidFill>
                  <a:srgbClr val="FFFFFF"/>
                </a:solidFill>
                <a:latin typeface="PT Sans" pitchFamily="34" charset="0"/>
                <a:ea typeface="PT Sans" pitchFamily="34" charset="-122"/>
                <a:cs typeface="PT Sans" pitchFamily="34" charset="-120"/>
              </a:rPr>
              <a:t> The web application ensures easy access and clear understanding of results for all users.</a:t>
            </a:r>
            <a:endParaRPr lang="en-US" sz="1600" dirty="0"/>
          </a:p>
        </p:txBody>
      </p:sp>
      <p:sp>
        <p:nvSpPr>
          <p:cNvPr id="7" name="Text 5"/>
          <p:cNvSpPr/>
          <p:nvPr/>
        </p:nvSpPr>
        <p:spPr>
          <a:xfrm>
            <a:off x="837724" y="5686544"/>
            <a:ext cx="6221968" cy="670084"/>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FFFFFF"/>
                </a:solidFill>
                <a:latin typeface="PT Sans" pitchFamily="34" charset="0"/>
                <a:ea typeface="PT Sans" pitchFamily="34" charset="-122"/>
                <a:cs typeface="PT Sans" pitchFamily="34" charset="-120"/>
              </a:rPr>
              <a:t>Diverse Applications:</a:t>
            </a:r>
            <a:pPr algn="l" indent="0" marL="0">
              <a:lnSpc>
                <a:spcPts val="2600"/>
              </a:lnSpc>
              <a:buNone/>
            </a:pPr>
            <a:r>
              <a:rPr lang="en-US" sz="1600" dirty="0">
                <a:solidFill>
                  <a:srgbClr val="FFFFFF"/>
                </a:solidFill>
                <a:latin typeface="PT Sans" pitchFamily="34" charset="0"/>
                <a:ea typeface="PT Sans" pitchFamily="34" charset="-122"/>
                <a:cs typeface="PT Sans" pitchFamily="34" charset="-120"/>
              </a:rPr>
              <a:t> From individual health tracking to population health initiatives, the potential is vast.</a:t>
            </a:r>
            <a:endParaRPr lang="en-US" sz="1600" dirty="0"/>
          </a:p>
        </p:txBody>
      </p:sp>
      <p:sp>
        <p:nvSpPr>
          <p:cNvPr id="8" name="Text 6"/>
          <p:cNvSpPr/>
          <p:nvPr/>
        </p:nvSpPr>
        <p:spPr>
          <a:xfrm>
            <a:off x="7578328" y="2939177"/>
            <a:ext cx="2464118" cy="308015"/>
          </a:xfrm>
          <a:prstGeom prst="rect">
            <a:avLst/>
          </a:prstGeom>
          <a:noFill/>
          <a:ln/>
        </p:spPr>
        <p:txBody>
          <a:bodyPr wrap="none" lIns="0" tIns="0" rIns="0" bIns="0" rtlCol="0" anchor="t"/>
          <a:lstStyle/>
          <a:p>
            <a:pPr algn="l" indent="0" marL="0">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Future Directions</a:t>
            </a:r>
            <a:endParaRPr lang="en-US" sz="1900" dirty="0"/>
          </a:p>
        </p:txBody>
      </p:sp>
      <p:sp>
        <p:nvSpPr>
          <p:cNvPr id="9" name="Text 7"/>
          <p:cNvSpPr/>
          <p:nvPr/>
        </p:nvSpPr>
        <p:spPr>
          <a:xfrm>
            <a:off x="7578328" y="3456623"/>
            <a:ext cx="6221968"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FFFFFF"/>
                </a:solidFill>
                <a:latin typeface="PT Sans" pitchFamily="34" charset="0"/>
                <a:ea typeface="PT Sans" pitchFamily="34" charset="-122"/>
                <a:cs typeface="PT Sans" pitchFamily="34" charset="-120"/>
              </a:rPr>
              <a:t>Integration with more wearable devices for broader data input.</a:t>
            </a:r>
            <a:endParaRPr lang="en-US" sz="1600" dirty="0"/>
          </a:p>
        </p:txBody>
      </p:sp>
      <p:sp>
        <p:nvSpPr>
          <p:cNvPr id="10" name="Text 8"/>
          <p:cNvSpPr/>
          <p:nvPr/>
        </p:nvSpPr>
        <p:spPr>
          <a:xfrm>
            <a:off x="7578328" y="3864888"/>
            <a:ext cx="6221968"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FFFFFF"/>
                </a:solidFill>
                <a:latin typeface="PT Sans" pitchFamily="34" charset="0"/>
                <a:ea typeface="PT Sans" pitchFamily="34" charset="-122"/>
                <a:cs typeface="PT Sans" pitchFamily="34" charset="-120"/>
              </a:rPr>
              <a:t>Development of mobile application for on-the-go monitoring.</a:t>
            </a:r>
            <a:endParaRPr lang="en-US" sz="1600" dirty="0"/>
          </a:p>
        </p:txBody>
      </p:sp>
      <p:sp>
        <p:nvSpPr>
          <p:cNvPr id="11" name="Text 9"/>
          <p:cNvSpPr/>
          <p:nvPr/>
        </p:nvSpPr>
        <p:spPr>
          <a:xfrm>
            <a:off x="7578328" y="4273153"/>
            <a:ext cx="6221968"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FFFFFF"/>
                </a:solidFill>
                <a:latin typeface="PT Sans" pitchFamily="34" charset="0"/>
                <a:ea typeface="PT Sans" pitchFamily="34" charset="-122"/>
                <a:cs typeface="PT Sans" pitchFamily="34" charset="-120"/>
              </a:rPr>
              <a:t>Expansion of predictive capabilities to other vital signs.</a:t>
            </a:r>
            <a:endParaRPr lang="en-US" sz="1600" dirty="0"/>
          </a:p>
        </p:txBody>
      </p:sp>
      <p:sp>
        <p:nvSpPr>
          <p:cNvPr id="12" name="Text 10"/>
          <p:cNvSpPr/>
          <p:nvPr/>
        </p:nvSpPr>
        <p:spPr>
          <a:xfrm>
            <a:off x="7578328" y="4681418"/>
            <a:ext cx="6221968"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FFFFFF"/>
                </a:solidFill>
                <a:latin typeface="PT Sans" pitchFamily="34" charset="0"/>
                <a:ea typeface="PT Sans" pitchFamily="34" charset="-122"/>
                <a:cs typeface="PT Sans" pitchFamily="34" charset="-120"/>
              </a:rPr>
              <a:t>Partnerships with healthcare providers for wider adoption.</a:t>
            </a:r>
            <a:endParaRPr lang="en-US" sz="1600" dirty="0"/>
          </a:p>
        </p:txBody>
      </p:sp>
      <p:sp>
        <p:nvSpPr>
          <p:cNvPr id="13" name="Text 11"/>
          <p:cNvSpPr/>
          <p:nvPr/>
        </p:nvSpPr>
        <p:spPr>
          <a:xfrm>
            <a:off x="7578328" y="5204936"/>
            <a:ext cx="6221968" cy="670084"/>
          </a:xfrm>
          <a:prstGeom prst="rect">
            <a:avLst/>
          </a:prstGeom>
          <a:noFill/>
          <a:ln/>
        </p:spPr>
        <p:txBody>
          <a:bodyPr wrap="square" lIns="0" tIns="0" rIns="0" bIns="0" rtlCol="0" anchor="t"/>
          <a:lstStyle/>
          <a:p>
            <a:pPr algn="l" indent="0" marL="0">
              <a:lnSpc>
                <a:spcPts val="2600"/>
              </a:lnSpc>
              <a:buNone/>
            </a:pPr>
            <a:r>
              <a:rPr lang="en-US" sz="1600" dirty="0">
                <a:solidFill>
                  <a:srgbClr val="FFFFFF"/>
                </a:solidFill>
                <a:latin typeface="PT Sans" pitchFamily="34" charset="0"/>
                <a:ea typeface="PT Sans" pitchFamily="34" charset="-122"/>
                <a:cs typeface="PT Sans" pitchFamily="34" charset="-120"/>
              </a:rPr>
              <a:t>Thank you for your time. We believe Predictive Pulse can revolutionize personal and public health management.</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39259" y="509349"/>
            <a:ext cx="4348520" cy="543520"/>
          </a:xfrm>
          <a:prstGeom prst="rect">
            <a:avLst/>
          </a:prstGeom>
          <a:noFill/>
          <a:ln/>
        </p:spPr>
        <p:txBody>
          <a:bodyPr wrap="none" lIns="0" tIns="0" rIns="0" bIns="0" rtlCol="0" anchor="t"/>
          <a:lstStyle/>
          <a:p>
            <a:pPr algn="l" indent="0" marL="0">
              <a:lnSpc>
                <a:spcPts val="4250"/>
              </a:lnSpc>
              <a:buNone/>
            </a:pPr>
            <a:r>
              <a:rPr lang="en-US" sz="3400" dirty="0">
                <a:solidFill>
                  <a:srgbClr val="FFFFFF"/>
                </a:solidFill>
                <a:latin typeface="Nunito Semi Bold" pitchFamily="34" charset="0"/>
                <a:ea typeface="Nunito Semi Bold" pitchFamily="34" charset="-122"/>
                <a:cs typeface="Nunito Semi Bold" pitchFamily="34" charset="-120"/>
              </a:rPr>
              <a:t>Agenda</a:t>
            </a:r>
            <a:endParaRPr lang="en-US" sz="3400" dirty="0"/>
          </a:p>
        </p:txBody>
      </p:sp>
      <p:sp>
        <p:nvSpPr>
          <p:cNvPr id="3" name="Shape 1"/>
          <p:cNvSpPr/>
          <p:nvPr/>
        </p:nvSpPr>
        <p:spPr>
          <a:xfrm>
            <a:off x="739259" y="1422440"/>
            <a:ext cx="415766" cy="415766"/>
          </a:xfrm>
          <a:prstGeom prst="roundRect">
            <a:avLst>
              <a:gd name="adj" fmla="val 66678"/>
            </a:avLst>
          </a:prstGeom>
          <a:solidFill>
            <a:srgbClr val="00002E"/>
          </a:solidFill>
          <a:ln w="22860">
            <a:solidFill>
              <a:srgbClr val="EF105F"/>
            </a:solidFill>
            <a:prstDash val="solid"/>
          </a:ln>
        </p:spPr>
      </p:sp>
      <p:sp>
        <p:nvSpPr>
          <p:cNvPr id="4" name="Text 2"/>
          <p:cNvSpPr/>
          <p:nvPr/>
        </p:nvSpPr>
        <p:spPr>
          <a:xfrm>
            <a:off x="816709" y="1467267"/>
            <a:ext cx="260866" cy="326112"/>
          </a:xfrm>
          <a:prstGeom prst="rect">
            <a:avLst/>
          </a:prstGeom>
          <a:noFill/>
          <a:ln/>
        </p:spPr>
        <p:txBody>
          <a:bodyPr wrap="none" lIns="0" tIns="0" rIns="0" bIns="0" rtlCol="0" anchor="t"/>
          <a:lstStyle/>
          <a:p>
            <a:pPr algn="ctr" indent="0" marL="0">
              <a:lnSpc>
                <a:spcPts val="2050"/>
              </a:lnSpc>
              <a:buNone/>
            </a:pPr>
            <a:r>
              <a:rPr lang="en-US" sz="2050" dirty="0">
                <a:solidFill>
                  <a:srgbClr val="FFFFFF"/>
                </a:solidFill>
                <a:latin typeface="Nunito Semi Bold" pitchFamily="34" charset="0"/>
                <a:ea typeface="Nunito Semi Bold" pitchFamily="34" charset="-122"/>
                <a:cs typeface="Nunito Semi Bold" pitchFamily="34" charset="-120"/>
              </a:rPr>
              <a:t>1</a:t>
            </a:r>
            <a:endParaRPr lang="en-US" sz="2050" dirty="0"/>
          </a:p>
        </p:txBody>
      </p:sp>
      <p:sp>
        <p:nvSpPr>
          <p:cNvPr id="5" name="Text 3"/>
          <p:cNvSpPr/>
          <p:nvPr/>
        </p:nvSpPr>
        <p:spPr>
          <a:xfrm>
            <a:off x="1339810" y="1485900"/>
            <a:ext cx="3100983" cy="271701"/>
          </a:xfrm>
          <a:prstGeom prst="rect">
            <a:avLst/>
          </a:prstGeom>
          <a:noFill/>
          <a:ln/>
        </p:spPr>
        <p:txBody>
          <a:bodyPr wrap="none" lIns="0" tIns="0" rIns="0" bIns="0" rtlCol="0" anchor="t"/>
          <a:lstStyle/>
          <a:p>
            <a:pPr algn="l" indent="0" marL="0">
              <a:lnSpc>
                <a:spcPts val="2100"/>
              </a:lnSpc>
              <a:buNone/>
            </a:pPr>
            <a:r>
              <a:rPr lang="en-US" sz="1700" dirty="0">
                <a:solidFill>
                  <a:srgbClr val="FFFFFF"/>
                </a:solidFill>
                <a:latin typeface="Nunito Semi Bold" pitchFamily="34" charset="0"/>
                <a:ea typeface="Nunito Semi Bold" pitchFamily="34" charset="-122"/>
                <a:cs typeface="Nunito Semi Bold" pitchFamily="34" charset="-120"/>
              </a:rPr>
              <a:t>Introduction to Predictive Pulse</a:t>
            </a:r>
            <a:endParaRPr lang="en-US" sz="1700" dirty="0"/>
          </a:p>
        </p:txBody>
      </p:sp>
      <p:sp>
        <p:nvSpPr>
          <p:cNvPr id="6" name="Text 4"/>
          <p:cNvSpPr/>
          <p:nvPr/>
        </p:nvSpPr>
        <p:spPr>
          <a:xfrm>
            <a:off x="1339810" y="1868448"/>
            <a:ext cx="12551331" cy="295632"/>
          </a:xfrm>
          <a:prstGeom prst="rect">
            <a:avLst/>
          </a:prstGeom>
          <a:noFill/>
          <a:ln/>
        </p:spPr>
        <p:txBody>
          <a:bodyPr wrap="none" lIns="0" tIns="0" rIns="0" bIns="0" rtlCol="0" anchor="t"/>
          <a:lstStyle/>
          <a:p>
            <a:pPr algn="l" indent="0" marL="0">
              <a:lnSpc>
                <a:spcPts val="2300"/>
              </a:lnSpc>
              <a:buNone/>
            </a:pPr>
            <a:r>
              <a:rPr lang="en-US" sz="1450" dirty="0">
                <a:solidFill>
                  <a:srgbClr val="FFFFFF"/>
                </a:solidFill>
                <a:latin typeface="PT Sans" pitchFamily="34" charset="0"/>
                <a:ea typeface="PT Sans" pitchFamily="34" charset="-122"/>
                <a:cs typeface="PT Sans" pitchFamily="34" charset="-120"/>
              </a:rPr>
              <a:t>Understanding the core concept and its potential.</a:t>
            </a:r>
            <a:endParaRPr lang="en-US" sz="1450" dirty="0"/>
          </a:p>
        </p:txBody>
      </p:sp>
      <p:sp>
        <p:nvSpPr>
          <p:cNvPr id="7" name="Shape 5"/>
          <p:cNvSpPr/>
          <p:nvPr/>
        </p:nvSpPr>
        <p:spPr>
          <a:xfrm>
            <a:off x="739259" y="2533650"/>
            <a:ext cx="415766" cy="415766"/>
          </a:xfrm>
          <a:prstGeom prst="roundRect">
            <a:avLst>
              <a:gd name="adj" fmla="val 66678"/>
            </a:avLst>
          </a:prstGeom>
          <a:solidFill>
            <a:srgbClr val="00002E"/>
          </a:solidFill>
          <a:ln w="22860">
            <a:solidFill>
              <a:srgbClr val="12EE37"/>
            </a:solidFill>
            <a:prstDash val="solid"/>
          </a:ln>
        </p:spPr>
      </p:sp>
      <p:sp>
        <p:nvSpPr>
          <p:cNvPr id="8" name="Text 6"/>
          <p:cNvSpPr/>
          <p:nvPr/>
        </p:nvSpPr>
        <p:spPr>
          <a:xfrm>
            <a:off x="816709" y="2578477"/>
            <a:ext cx="260866" cy="326112"/>
          </a:xfrm>
          <a:prstGeom prst="rect">
            <a:avLst/>
          </a:prstGeom>
          <a:noFill/>
          <a:ln/>
        </p:spPr>
        <p:txBody>
          <a:bodyPr wrap="none" lIns="0" tIns="0" rIns="0" bIns="0" rtlCol="0" anchor="t"/>
          <a:lstStyle/>
          <a:p>
            <a:pPr algn="ctr" indent="0" marL="0">
              <a:lnSpc>
                <a:spcPts val="2050"/>
              </a:lnSpc>
              <a:buNone/>
            </a:pPr>
            <a:r>
              <a:rPr lang="en-US" sz="2050" dirty="0">
                <a:solidFill>
                  <a:srgbClr val="FFFFFF"/>
                </a:solidFill>
                <a:latin typeface="Nunito Semi Bold" pitchFamily="34" charset="0"/>
                <a:ea typeface="Nunito Semi Bold" pitchFamily="34" charset="-122"/>
                <a:cs typeface="Nunito Semi Bold" pitchFamily="34" charset="-120"/>
              </a:rPr>
              <a:t>2</a:t>
            </a:r>
            <a:endParaRPr lang="en-US" sz="2050" dirty="0"/>
          </a:p>
        </p:txBody>
      </p:sp>
      <p:sp>
        <p:nvSpPr>
          <p:cNvPr id="9" name="Text 7"/>
          <p:cNvSpPr/>
          <p:nvPr/>
        </p:nvSpPr>
        <p:spPr>
          <a:xfrm>
            <a:off x="1339810" y="2597110"/>
            <a:ext cx="2465189" cy="271701"/>
          </a:xfrm>
          <a:prstGeom prst="rect">
            <a:avLst/>
          </a:prstGeom>
          <a:noFill/>
          <a:ln/>
        </p:spPr>
        <p:txBody>
          <a:bodyPr wrap="none" lIns="0" tIns="0" rIns="0" bIns="0" rtlCol="0" anchor="t"/>
          <a:lstStyle/>
          <a:p>
            <a:pPr algn="l" indent="0" marL="0">
              <a:lnSpc>
                <a:spcPts val="2100"/>
              </a:lnSpc>
              <a:buNone/>
            </a:pPr>
            <a:r>
              <a:rPr lang="en-US" sz="1700" dirty="0">
                <a:solidFill>
                  <a:srgbClr val="FFFFFF"/>
                </a:solidFill>
                <a:latin typeface="Nunito Semi Bold" pitchFamily="34" charset="0"/>
                <a:ea typeface="Nunito Semi Bold" pitchFamily="34" charset="-122"/>
                <a:cs typeface="Nunito Semi Bold" pitchFamily="34" charset="-120"/>
              </a:rPr>
              <a:t>Use Cases and Scenarios</a:t>
            </a:r>
            <a:endParaRPr lang="en-US" sz="1700" dirty="0"/>
          </a:p>
        </p:txBody>
      </p:sp>
      <p:sp>
        <p:nvSpPr>
          <p:cNvPr id="10" name="Text 8"/>
          <p:cNvSpPr/>
          <p:nvPr/>
        </p:nvSpPr>
        <p:spPr>
          <a:xfrm>
            <a:off x="1339810" y="2979658"/>
            <a:ext cx="12551331" cy="295632"/>
          </a:xfrm>
          <a:prstGeom prst="rect">
            <a:avLst/>
          </a:prstGeom>
          <a:noFill/>
          <a:ln/>
        </p:spPr>
        <p:txBody>
          <a:bodyPr wrap="none" lIns="0" tIns="0" rIns="0" bIns="0" rtlCol="0" anchor="t"/>
          <a:lstStyle/>
          <a:p>
            <a:pPr algn="l" indent="0" marL="0">
              <a:lnSpc>
                <a:spcPts val="2300"/>
              </a:lnSpc>
              <a:buNone/>
            </a:pPr>
            <a:r>
              <a:rPr lang="en-US" sz="1450" dirty="0">
                <a:solidFill>
                  <a:srgbClr val="FFFFFF"/>
                </a:solidFill>
                <a:latin typeface="PT Sans" pitchFamily="34" charset="0"/>
                <a:ea typeface="PT Sans" pitchFamily="34" charset="-122"/>
                <a:cs typeface="PT Sans" pitchFamily="34" charset="-120"/>
              </a:rPr>
              <a:t>Exploring practical applications in diverse settings.</a:t>
            </a:r>
            <a:endParaRPr lang="en-US" sz="1450" dirty="0"/>
          </a:p>
        </p:txBody>
      </p:sp>
      <p:sp>
        <p:nvSpPr>
          <p:cNvPr id="11" name="Shape 9"/>
          <p:cNvSpPr/>
          <p:nvPr/>
        </p:nvSpPr>
        <p:spPr>
          <a:xfrm>
            <a:off x="739259" y="3644860"/>
            <a:ext cx="415766" cy="415766"/>
          </a:xfrm>
          <a:prstGeom prst="roundRect">
            <a:avLst>
              <a:gd name="adj" fmla="val 66678"/>
            </a:avLst>
          </a:prstGeom>
          <a:solidFill>
            <a:srgbClr val="00002E"/>
          </a:solidFill>
          <a:ln w="22860">
            <a:solidFill>
              <a:srgbClr val="DD785E"/>
            </a:solidFill>
            <a:prstDash val="solid"/>
          </a:ln>
        </p:spPr>
      </p:sp>
      <p:sp>
        <p:nvSpPr>
          <p:cNvPr id="12" name="Text 10"/>
          <p:cNvSpPr/>
          <p:nvPr/>
        </p:nvSpPr>
        <p:spPr>
          <a:xfrm>
            <a:off x="816709" y="3689687"/>
            <a:ext cx="260866" cy="326112"/>
          </a:xfrm>
          <a:prstGeom prst="rect">
            <a:avLst/>
          </a:prstGeom>
          <a:noFill/>
          <a:ln/>
        </p:spPr>
        <p:txBody>
          <a:bodyPr wrap="none" lIns="0" tIns="0" rIns="0" bIns="0" rtlCol="0" anchor="t"/>
          <a:lstStyle/>
          <a:p>
            <a:pPr algn="ctr" indent="0" marL="0">
              <a:lnSpc>
                <a:spcPts val="2050"/>
              </a:lnSpc>
              <a:buNone/>
            </a:pPr>
            <a:r>
              <a:rPr lang="en-US" sz="2050" dirty="0">
                <a:solidFill>
                  <a:srgbClr val="FFFFFF"/>
                </a:solidFill>
                <a:latin typeface="Nunito Semi Bold" pitchFamily="34" charset="0"/>
                <a:ea typeface="Nunito Semi Bold" pitchFamily="34" charset="-122"/>
                <a:cs typeface="Nunito Semi Bold" pitchFamily="34" charset="-120"/>
              </a:rPr>
              <a:t>3</a:t>
            </a:r>
            <a:endParaRPr lang="en-US" sz="2050" dirty="0"/>
          </a:p>
        </p:txBody>
      </p:sp>
      <p:sp>
        <p:nvSpPr>
          <p:cNvPr id="13" name="Text 11"/>
          <p:cNvSpPr/>
          <p:nvPr/>
        </p:nvSpPr>
        <p:spPr>
          <a:xfrm>
            <a:off x="1339810" y="3708321"/>
            <a:ext cx="3450312" cy="271701"/>
          </a:xfrm>
          <a:prstGeom prst="rect">
            <a:avLst/>
          </a:prstGeom>
          <a:noFill/>
          <a:ln/>
        </p:spPr>
        <p:txBody>
          <a:bodyPr wrap="none" lIns="0" tIns="0" rIns="0" bIns="0" rtlCol="0" anchor="t"/>
          <a:lstStyle/>
          <a:p>
            <a:pPr algn="l" indent="0" marL="0">
              <a:lnSpc>
                <a:spcPts val="2100"/>
              </a:lnSpc>
              <a:buNone/>
            </a:pPr>
            <a:r>
              <a:rPr lang="en-US" sz="1700" dirty="0">
                <a:solidFill>
                  <a:srgbClr val="FFFFFF"/>
                </a:solidFill>
                <a:latin typeface="Nunito Semi Bold" pitchFamily="34" charset="0"/>
                <a:ea typeface="Nunito Semi Bold" pitchFamily="34" charset="-122"/>
                <a:cs typeface="Nunito Semi Bold" pitchFamily="34" charset="-120"/>
              </a:rPr>
              <a:t>Technical Workflow &amp; Architecture</a:t>
            </a:r>
            <a:endParaRPr lang="en-US" sz="1700" dirty="0"/>
          </a:p>
        </p:txBody>
      </p:sp>
      <p:sp>
        <p:nvSpPr>
          <p:cNvPr id="14" name="Text 12"/>
          <p:cNvSpPr/>
          <p:nvPr/>
        </p:nvSpPr>
        <p:spPr>
          <a:xfrm>
            <a:off x="1339810" y="4090868"/>
            <a:ext cx="12551331" cy="295632"/>
          </a:xfrm>
          <a:prstGeom prst="rect">
            <a:avLst/>
          </a:prstGeom>
          <a:noFill/>
          <a:ln/>
        </p:spPr>
        <p:txBody>
          <a:bodyPr wrap="none" lIns="0" tIns="0" rIns="0" bIns="0" rtlCol="0" anchor="t"/>
          <a:lstStyle/>
          <a:p>
            <a:pPr algn="l" indent="0" marL="0">
              <a:lnSpc>
                <a:spcPts val="2300"/>
              </a:lnSpc>
              <a:buNone/>
            </a:pPr>
            <a:r>
              <a:rPr lang="en-US" sz="1450" dirty="0">
                <a:solidFill>
                  <a:srgbClr val="FFFFFF"/>
                </a:solidFill>
                <a:latin typeface="PT Sans" pitchFamily="34" charset="0"/>
                <a:ea typeface="PT Sans" pitchFamily="34" charset="-122"/>
                <a:cs typeface="PT Sans" pitchFamily="34" charset="-120"/>
              </a:rPr>
              <a:t>A deep dive into the machine learning pipeline.</a:t>
            </a:r>
            <a:endParaRPr lang="en-US" sz="1450" dirty="0"/>
          </a:p>
        </p:txBody>
      </p:sp>
      <p:sp>
        <p:nvSpPr>
          <p:cNvPr id="15" name="Shape 13"/>
          <p:cNvSpPr/>
          <p:nvPr/>
        </p:nvSpPr>
        <p:spPr>
          <a:xfrm>
            <a:off x="739259" y="4756071"/>
            <a:ext cx="415766" cy="415766"/>
          </a:xfrm>
          <a:prstGeom prst="roundRect">
            <a:avLst>
              <a:gd name="adj" fmla="val 66678"/>
            </a:avLst>
          </a:prstGeom>
          <a:solidFill>
            <a:srgbClr val="00002E"/>
          </a:solidFill>
          <a:ln w="22860">
            <a:solidFill>
              <a:srgbClr val="48A8E2"/>
            </a:solidFill>
            <a:prstDash val="solid"/>
          </a:ln>
        </p:spPr>
      </p:sp>
      <p:sp>
        <p:nvSpPr>
          <p:cNvPr id="16" name="Text 14"/>
          <p:cNvSpPr/>
          <p:nvPr/>
        </p:nvSpPr>
        <p:spPr>
          <a:xfrm>
            <a:off x="816709" y="4800898"/>
            <a:ext cx="260866" cy="326112"/>
          </a:xfrm>
          <a:prstGeom prst="rect">
            <a:avLst/>
          </a:prstGeom>
          <a:noFill/>
          <a:ln/>
        </p:spPr>
        <p:txBody>
          <a:bodyPr wrap="none" lIns="0" tIns="0" rIns="0" bIns="0" rtlCol="0" anchor="t"/>
          <a:lstStyle/>
          <a:p>
            <a:pPr algn="ctr" indent="0" marL="0">
              <a:lnSpc>
                <a:spcPts val="2050"/>
              </a:lnSpc>
              <a:buNone/>
            </a:pPr>
            <a:r>
              <a:rPr lang="en-US" sz="2050" dirty="0">
                <a:solidFill>
                  <a:srgbClr val="FFFFFF"/>
                </a:solidFill>
                <a:latin typeface="Nunito Semi Bold" pitchFamily="34" charset="0"/>
                <a:ea typeface="Nunito Semi Bold" pitchFamily="34" charset="-122"/>
                <a:cs typeface="Nunito Semi Bold" pitchFamily="34" charset="-120"/>
              </a:rPr>
              <a:t>4</a:t>
            </a:r>
            <a:endParaRPr lang="en-US" sz="2050" dirty="0"/>
          </a:p>
        </p:txBody>
      </p:sp>
      <p:sp>
        <p:nvSpPr>
          <p:cNvPr id="17" name="Text 15"/>
          <p:cNvSpPr/>
          <p:nvPr/>
        </p:nvSpPr>
        <p:spPr>
          <a:xfrm>
            <a:off x="1339810" y="4819531"/>
            <a:ext cx="3249811" cy="271701"/>
          </a:xfrm>
          <a:prstGeom prst="rect">
            <a:avLst/>
          </a:prstGeom>
          <a:noFill/>
          <a:ln/>
        </p:spPr>
        <p:txBody>
          <a:bodyPr wrap="none" lIns="0" tIns="0" rIns="0" bIns="0" rtlCol="0" anchor="t"/>
          <a:lstStyle/>
          <a:p>
            <a:pPr algn="l" indent="0" marL="0">
              <a:lnSpc>
                <a:spcPts val="2100"/>
              </a:lnSpc>
              <a:buNone/>
            </a:pPr>
            <a:r>
              <a:rPr lang="en-US" sz="1700" dirty="0">
                <a:solidFill>
                  <a:srgbClr val="FFFFFF"/>
                </a:solidFill>
                <a:latin typeface="Nunito Semi Bold" pitchFamily="34" charset="0"/>
                <a:ea typeface="Nunito Semi Bold" pitchFamily="34" charset="-122"/>
                <a:cs typeface="Nunito Semi Bold" pitchFamily="34" charset="-120"/>
              </a:rPr>
              <a:t>Model Performance &amp; Evaluation</a:t>
            </a:r>
            <a:endParaRPr lang="en-US" sz="1700" dirty="0"/>
          </a:p>
        </p:txBody>
      </p:sp>
      <p:sp>
        <p:nvSpPr>
          <p:cNvPr id="18" name="Text 16"/>
          <p:cNvSpPr/>
          <p:nvPr/>
        </p:nvSpPr>
        <p:spPr>
          <a:xfrm>
            <a:off x="1339810" y="5202079"/>
            <a:ext cx="12551331" cy="295632"/>
          </a:xfrm>
          <a:prstGeom prst="rect">
            <a:avLst/>
          </a:prstGeom>
          <a:noFill/>
          <a:ln/>
        </p:spPr>
        <p:txBody>
          <a:bodyPr wrap="none" lIns="0" tIns="0" rIns="0" bIns="0" rtlCol="0" anchor="t"/>
          <a:lstStyle/>
          <a:p>
            <a:pPr algn="l" indent="0" marL="0">
              <a:lnSpc>
                <a:spcPts val="2300"/>
              </a:lnSpc>
              <a:buNone/>
            </a:pPr>
            <a:r>
              <a:rPr lang="en-US" sz="1450" dirty="0">
                <a:solidFill>
                  <a:srgbClr val="FFFFFF"/>
                </a:solidFill>
                <a:latin typeface="PT Sans" pitchFamily="34" charset="0"/>
                <a:ea typeface="PT Sans" pitchFamily="34" charset="-122"/>
                <a:cs typeface="PT Sans" pitchFamily="34" charset="-120"/>
              </a:rPr>
              <a:t>Assessing the accuracy and reliability of our models.</a:t>
            </a:r>
            <a:endParaRPr lang="en-US" sz="1450" dirty="0"/>
          </a:p>
        </p:txBody>
      </p:sp>
      <p:sp>
        <p:nvSpPr>
          <p:cNvPr id="19" name="Shape 17"/>
          <p:cNvSpPr/>
          <p:nvPr/>
        </p:nvSpPr>
        <p:spPr>
          <a:xfrm>
            <a:off x="739259" y="5867281"/>
            <a:ext cx="415766" cy="415766"/>
          </a:xfrm>
          <a:prstGeom prst="roundRect">
            <a:avLst>
              <a:gd name="adj" fmla="val 66678"/>
            </a:avLst>
          </a:prstGeom>
          <a:solidFill>
            <a:srgbClr val="00002E"/>
          </a:solidFill>
          <a:ln w="22860">
            <a:solidFill>
              <a:srgbClr val="59ABA9"/>
            </a:solidFill>
            <a:prstDash val="solid"/>
          </a:ln>
        </p:spPr>
      </p:sp>
      <p:sp>
        <p:nvSpPr>
          <p:cNvPr id="20" name="Text 18"/>
          <p:cNvSpPr/>
          <p:nvPr/>
        </p:nvSpPr>
        <p:spPr>
          <a:xfrm>
            <a:off x="816709" y="5912108"/>
            <a:ext cx="260866" cy="326112"/>
          </a:xfrm>
          <a:prstGeom prst="rect">
            <a:avLst/>
          </a:prstGeom>
          <a:noFill/>
          <a:ln/>
        </p:spPr>
        <p:txBody>
          <a:bodyPr wrap="none" lIns="0" tIns="0" rIns="0" bIns="0" rtlCol="0" anchor="t"/>
          <a:lstStyle/>
          <a:p>
            <a:pPr algn="ctr" indent="0" marL="0">
              <a:lnSpc>
                <a:spcPts val="2050"/>
              </a:lnSpc>
              <a:buNone/>
            </a:pPr>
            <a:r>
              <a:rPr lang="en-US" sz="2050" dirty="0">
                <a:solidFill>
                  <a:srgbClr val="FFFFFF"/>
                </a:solidFill>
                <a:latin typeface="Nunito Semi Bold" pitchFamily="34" charset="0"/>
                <a:ea typeface="Nunito Semi Bold" pitchFamily="34" charset="-122"/>
                <a:cs typeface="Nunito Semi Bold" pitchFamily="34" charset="-120"/>
              </a:rPr>
              <a:t>5</a:t>
            </a:r>
            <a:endParaRPr lang="en-US" sz="2050" dirty="0"/>
          </a:p>
        </p:txBody>
      </p:sp>
      <p:sp>
        <p:nvSpPr>
          <p:cNvPr id="21" name="Text 19"/>
          <p:cNvSpPr/>
          <p:nvPr/>
        </p:nvSpPr>
        <p:spPr>
          <a:xfrm>
            <a:off x="1339810" y="5930741"/>
            <a:ext cx="2937391" cy="271701"/>
          </a:xfrm>
          <a:prstGeom prst="rect">
            <a:avLst/>
          </a:prstGeom>
          <a:noFill/>
          <a:ln/>
        </p:spPr>
        <p:txBody>
          <a:bodyPr wrap="none" lIns="0" tIns="0" rIns="0" bIns="0" rtlCol="0" anchor="t"/>
          <a:lstStyle/>
          <a:p>
            <a:pPr algn="l" indent="0" marL="0">
              <a:lnSpc>
                <a:spcPts val="2100"/>
              </a:lnSpc>
              <a:buNone/>
            </a:pPr>
            <a:r>
              <a:rPr lang="en-US" sz="1700" dirty="0">
                <a:solidFill>
                  <a:srgbClr val="FFFFFF"/>
                </a:solidFill>
                <a:latin typeface="Nunito Semi Bold" pitchFamily="34" charset="0"/>
                <a:ea typeface="Nunito Semi Bold" pitchFamily="34" charset="-122"/>
                <a:cs typeface="Nunito Semi Bold" pitchFamily="34" charset="-120"/>
              </a:rPr>
              <a:t>Web Interface Demonstration</a:t>
            </a:r>
            <a:endParaRPr lang="en-US" sz="1700" dirty="0"/>
          </a:p>
        </p:txBody>
      </p:sp>
      <p:sp>
        <p:nvSpPr>
          <p:cNvPr id="22" name="Text 20"/>
          <p:cNvSpPr/>
          <p:nvPr/>
        </p:nvSpPr>
        <p:spPr>
          <a:xfrm>
            <a:off x="1339810" y="6313289"/>
            <a:ext cx="12551331" cy="295632"/>
          </a:xfrm>
          <a:prstGeom prst="rect">
            <a:avLst/>
          </a:prstGeom>
          <a:noFill/>
          <a:ln/>
        </p:spPr>
        <p:txBody>
          <a:bodyPr wrap="none" lIns="0" tIns="0" rIns="0" bIns="0" rtlCol="0" anchor="t"/>
          <a:lstStyle/>
          <a:p>
            <a:pPr algn="l" indent="0" marL="0">
              <a:lnSpc>
                <a:spcPts val="2300"/>
              </a:lnSpc>
              <a:buNone/>
            </a:pPr>
            <a:r>
              <a:rPr lang="en-US" sz="1450" dirty="0">
                <a:solidFill>
                  <a:srgbClr val="FFFFFF"/>
                </a:solidFill>
                <a:latin typeface="PT Sans" pitchFamily="34" charset="0"/>
                <a:ea typeface="PT Sans" pitchFamily="34" charset="-122"/>
                <a:cs typeface="PT Sans" pitchFamily="34" charset="-120"/>
              </a:rPr>
              <a:t>A visual tour of the user-friendly application.</a:t>
            </a:r>
            <a:endParaRPr lang="en-US" sz="1450" dirty="0"/>
          </a:p>
        </p:txBody>
      </p:sp>
      <p:sp>
        <p:nvSpPr>
          <p:cNvPr id="23" name="Shape 21"/>
          <p:cNvSpPr/>
          <p:nvPr/>
        </p:nvSpPr>
        <p:spPr>
          <a:xfrm>
            <a:off x="739259" y="6978491"/>
            <a:ext cx="415766" cy="415766"/>
          </a:xfrm>
          <a:prstGeom prst="roundRect">
            <a:avLst>
              <a:gd name="adj" fmla="val 66678"/>
            </a:avLst>
          </a:prstGeom>
          <a:solidFill>
            <a:srgbClr val="00002E"/>
          </a:solidFill>
          <a:ln w="22860">
            <a:solidFill>
              <a:srgbClr val="EF105F"/>
            </a:solidFill>
            <a:prstDash val="solid"/>
          </a:ln>
        </p:spPr>
      </p:sp>
      <p:sp>
        <p:nvSpPr>
          <p:cNvPr id="24" name="Text 22"/>
          <p:cNvSpPr/>
          <p:nvPr/>
        </p:nvSpPr>
        <p:spPr>
          <a:xfrm>
            <a:off x="816709" y="7023318"/>
            <a:ext cx="260866" cy="326112"/>
          </a:xfrm>
          <a:prstGeom prst="rect">
            <a:avLst/>
          </a:prstGeom>
          <a:noFill/>
          <a:ln/>
        </p:spPr>
        <p:txBody>
          <a:bodyPr wrap="none" lIns="0" tIns="0" rIns="0" bIns="0" rtlCol="0" anchor="t"/>
          <a:lstStyle/>
          <a:p>
            <a:pPr algn="ctr" indent="0" marL="0">
              <a:lnSpc>
                <a:spcPts val="2050"/>
              </a:lnSpc>
              <a:buNone/>
            </a:pPr>
            <a:r>
              <a:rPr lang="en-US" sz="2050" dirty="0">
                <a:solidFill>
                  <a:srgbClr val="FFFFFF"/>
                </a:solidFill>
                <a:latin typeface="Nunito Semi Bold" pitchFamily="34" charset="0"/>
                <a:ea typeface="Nunito Semi Bold" pitchFamily="34" charset="-122"/>
                <a:cs typeface="Nunito Semi Bold" pitchFamily="34" charset="-120"/>
              </a:rPr>
              <a:t>6</a:t>
            </a:r>
            <a:endParaRPr lang="en-US" sz="2050" dirty="0"/>
          </a:p>
        </p:txBody>
      </p:sp>
      <p:sp>
        <p:nvSpPr>
          <p:cNvPr id="25" name="Text 23"/>
          <p:cNvSpPr/>
          <p:nvPr/>
        </p:nvSpPr>
        <p:spPr>
          <a:xfrm>
            <a:off x="1339810" y="7041952"/>
            <a:ext cx="2847618" cy="271701"/>
          </a:xfrm>
          <a:prstGeom prst="rect">
            <a:avLst/>
          </a:prstGeom>
          <a:noFill/>
          <a:ln/>
        </p:spPr>
        <p:txBody>
          <a:bodyPr wrap="none" lIns="0" tIns="0" rIns="0" bIns="0" rtlCol="0" anchor="t"/>
          <a:lstStyle/>
          <a:p>
            <a:pPr algn="l" indent="0" marL="0">
              <a:lnSpc>
                <a:spcPts val="2100"/>
              </a:lnSpc>
              <a:buNone/>
            </a:pPr>
            <a:r>
              <a:rPr lang="en-US" sz="1700" dirty="0">
                <a:solidFill>
                  <a:srgbClr val="FFFFFF"/>
                </a:solidFill>
                <a:latin typeface="Nunito Semi Bold" pitchFamily="34" charset="0"/>
                <a:ea typeface="Nunito Semi Bold" pitchFamily="34" charset="-122"/>
                <a:cs typeface="Nunito Semi Bold" pitchFamily="34" charset="-120"/>
              </a:rPr>
              <a:t>Conclusion &amp; Future Outlook</a:t>
            </a:r>
            <a:endParaRPr lang="en-US" sz="1700" dirty="0"/>
          </a:p>
        </p:txBody>
      </p:sp>
      <p:sp>
        <p:nvSpPr>
          <p:cNvPr id="26" name="Text 24"/>
          <p:cNvSpPr/>
          <p:nvPr/>
        </p:nvSpPr>
        <p:spPr>
          <a:xfrm>
            <a:off x="1339810" y="7424499"/>
            <a:ext cx="12551331" cy="295632"/>
          </a:xfrm>
          <a:prstGeom prst="rect">
            <a:avLst/>
          </a:prstGeom>
          <a:noFill/>
          <a:ln/>
        </p:spPr>
        <p:txBody>
          <a:bodyPr wrap="none" lIns="0" tIns="0" rIns="0" bIns="0" rtlCol="0" anchor="t"/>
          <a:lstStyle/>
          <a:p>
            <a:pPr algn="l" indent="0" marL="0">
              <a:lnSpc>
                <a:spcPts val="2300"/>
              </a:lnSpc>
              <a:buNone/>
            </a:pPr>
            <a:r>
              <a:rPr lang="en-US" sz="1450" dirty="0">
                <a:solidFill>
                  <a:srgbClr val="FFFFFF"/>
                </a:solidFill>
                <a:latin typeface="PT Sans" pitchFamily="34" charset="0"/>
                <a:ea typeface="PT Sans" pitchFamily="34" charset="-122"/>
                <a:cs typeface="PT Sans" pitchFamily="34" charset="-120"/>
              </a:rPr>
              <a:t>Key takeaways and next steps for Predictive Pulse.</a:t>
            </a:r>
            <a:endParaRPr lang="en-US" sz="1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85455" y="539948"/>
            <a:ext cx="5362575" cy="577572"/>
          </a:xfrm>
          <a:prstGeom prst="rect">
            <a:avLst/>
          </a:prstGeom>
          <a:noFill/>
          <a:ln/>
        </p:spPr>
        <p:txBody>
          <a:bodyPr wrap="none" lIns="0" tIns="0" rIns="0" bIns="0" rtlCol="0" anchor="t"/>
          <a:lstStyle/>
          <a:p>
            <a:pPr algn="l" indent="0" marL="0">
              <a:lnSpc>
                <a:spcPts val="4500"/>
              </a:lnSpc>
              <a:buNone/>
            </a:pPr>
            <a:r>
              <a:rPr lang="en-US" sz="3600" dirty="0">
                <a:solidFill>
                  <a:srgbClr val="FFFFFF"/>
                </a:solidFill>
                <a:latin typeface="Nunito Semi Bold" pitchFamily="34" charset="0"/>
                <a:ea typeface="Nunito Semi Bold" pitchFamily="34" charset="-122"/>
                <a:cs typeface="Nunito Semi Bold" pitchFamily="34" charset="-120"/>
              </a:rPr>
              <a:t>What is Predictive Pulse?</a:t>
            </a:r>
            <a:endParaRPr lang="en-US" sz="3600" dirty="0"/>
          </a:p>
        </p:txBody>
      </p:sp>
      <p:pic>
        <p:nvPicPr>
          <p:cNvPr id="3" name="Image 0" descr="preencoded.png">    </p:cNvPr>
          <p:cNvPicPr>
            <a:picLocks noChangeAspect="1"/>
          </p:cNvPicPr>
          <p:nvPr/>
        </p:nvPicPr>
        <p:blipFill>
          <a:blip r:embed="rId1"/>
          <a:stretch>
            <a:fillRect/>
          </a:stretch>
        </p:blipFill>
        <p:spPr>
          <a:xfrm>
            <a:off x="785455" y="1632823"/>
            <a:ext cx="6290191" cy="6290191"/>
          </a:xfrm>
          <a:prstGeom prst="rect">
            <a:avLst/>
          </a:prstGeom>
        </p:spPr>
      </p:pic>
      <p:sp>
        <p:nvSpPr>
          <p:cNvPr id="4" name="Text 1"/>
          <p:cNvSpPr/>
          <p:nvPr/>
        </p:nvSpPr>
        <p:spPr>
          <a:xfrm>
            <a:off x="7562374" y="1588651"/>
            <a:ext cx="6290191" cy="1570434"/>
          </a:xfrm>
          <a:prstGeom prst="rect">
            <a:avLst/>
          </a:prstGeom>
          <a:noFill/>
          <a:ln/>
        </p:spPr>
        <p:txBody>
          <a:bodyPr wrap="square" lIns="0" tIns="0" rIns="0" bIns="0" rtlCol="0" anchor="t"/>
          <a:lstStyle/>
          <a:p>
            <a:pPr algn="l" indent="0" marL="0">
              <a:lnSpc>
                <a:spcPts val="2450"/>
              </a:lnSpc>
              <a:buNone/>
            </a:pPr>
            <a:r>
              <a:rPr lang="en-US" sz="1500" dirty="0">
                <a:solidFill>
                  <a:srgbClr val="FFFFFF"/>
                </a:solidFill>
                <a:latin typeface="PT Sans" pitchFamily="34" charset="0"/>
                <a:ea typeface="PT Sans" pitchFamily="34" charset="-122"/>
                <a:cs typeface="PT Sans" pitchFamily="34" charset="-120"/>
              </a:rPr>
              <a:t>Predictive Pulse is a pioneering project that leverages machine learning to analyze and forecast blood pressure changes. It integrates seamlessly with wearable devices and health monitoring systems, continuously collecting real-time physiological data such as heart rate, activity levels, and other vital biometrics.</a:t>
            </a:r>
            <a:endParaRPr lang="en-US" sz="1500" dirty="0"/>
          </a:p>
        </p:txBody>
      </p:sp>
      <p:sp>
        <p:nvSpPr>
          <p:cNvPr id="5" name="Text 2"/>
          <p:cNvSpPr/>
          <p:nvPr/>
        </p:nvSpPr>
        <p:spPr>
          <a:xfrm>
            <a:off x="7562374" y="3335774"/>
            <a:ext cx="6290191" cy="1256348"/>
          </a:xfrm>
          <a:prstGeom prst="rect">
            <a:avLst/>
          </a:prstGeom>
          <a:noFill/>
          <a:ln/>
        </p:spPr>
        <p:txBody>
          <a:bodyPr wrap="square" lIns="0" tIns="0" rIns="0" bIns="0" rtlCol="0" anchor="t"/>
          <a:lstStyle/>
          <a:p>
            <a:pPr algn="l" indent="0" marL="0">
              <a:lnSpc>
                <a:spcPts val="2450"/>
              </a:lnSpc>
              <a:buNone/>
            </a:pPr>
            <a:r>
              <a:rPr lang="en-US" sz="1500" dirty="0">
                <a:solidFill>
                  <a:srgbClr val="FFFFFF"/>
                </a:solidFill>
                <a:latin typeface="PT Sans" pitchFamily="34" charset="0"/>
                <a:ea typeface="PT Sans" pitchFamily="34" charset="-122"/>
                <a:cs typeface="PT Sans" pitchFamily="34" charset="-120"/>
              </a:rPr>
              <a:t>This continuous stream of data is fed into advanced machine learning models hosted on IBM Cloud, enabling the system to analyze complex patterns and trends to predict blood pressure fluctuations before they occur.</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1808083"/>
            <a:ext cx="10181273" cy="615910"/>
          </a:xfrm>
          <a:prstGeom prst="rect">
            <a:avLst/>
          </a:prstGeom>
          <a:noFill/>
          <a:ln/>
        </p:spPr>
        <p:txBody>
          <a:bodyPr wrap="none" lIns="0" tIns="0" rIns="0" bIns="0" rtlCol="0" anchor="t"/>
          <a:lstStyle/>
          <a:p>
            <a:pPr algn="l" indent="0" marL="0">
              <a:lnSpc>
                <a:spcPts val="4850"/>
              </a:lnSpc>
              <a:buNone/>
            </a:pPr>
            <a:r>
              <a:rPr lang="en-US" sz="3850" dirty="0">
                <a:solidFill>
                  <a:srgbClr val="FFFFFF"/>
                </a:solidFill>
                <a:latin typeface="Nunito Semi Bold" pitchFamily="34" charset="0"/>
                <a:ea typeface="Nunito Semi Bold" pitchFamily="34" charset="-122"/>
                <a:cs typeface="Nunito Semi Bold" pitchFamily="34" charset="-120"/>
              </a:rPr>
              <a:t>Real-World Applications: Scenario Deep Dive</a:t>
            </a:r>
            <a:endParaRPr lang="en-US" sz="3850" dirty="0"/>
          </a:p>
        </p:txBody>
      </p:sp>
      <p:sp>
        <p:nvSpPr>
          <p:cNvPr id="3" name="Shape 1"/>
          <p:cNvSpPr/>
          <p:nvPr/>
        </p:nvSpPr>
        <p:spPr>
          <a:xfrm>
            <a:off x="837724" y="2842855"/>
            <a:ext cx="4178618" cy="3578543"/>
          </a:xfrm>
          <a:prstGeom prst="roundRect">
            <a:avLst>
              <a:gd name="adj" fmla="val 3066"/>
            </a:avLst>
          </a:prstGeom>
          <a:solidFill>
            <a:srgbClr val="00002E">
              <a:alpha val="75000"/>
            </a:srgbClr>
          </a:solidFill>
          <a:ln w="22860">
            <a:solidFill>
              <a:srgbClr val="EF105F"/>
            </a:solidFill>
            <a:prstDash val="solid"/>
          </a:ln>
        </p:spPr>
      </p:sp>
      <p:sp>
        <p:nvSpPr>
          <p:cNvPr id="4" name="Shape 2"/>
          <p:cNvSpPr/>
          <p:nvPr/>
        </p:nvSpPr>
        <p:spPr>
          <a:xfrm>
            <a:off x="814864" y="2842855"/>
            <a:ext cx="91440" cy="3578543"/>
          </a:xfrm>
          <a:prstGeom prst="roundRect">
            <a:avLst>
              <a:gd name="adj" fmla="val 343600"/>
            </a:avLst>
          </a:prstGeom>
          <a:solidFill>
            <a:srgbClr val="EF105F"/>
          </a:solidFill>
          <a:ln/>
        </p:spPr>
      </p:sp>
      <p:sp>
        <p:nvSpPr>
          <p:cNvPr id="5" name="Text 3"/>
          <p:cNvSpPr/>
          <p:nvPr/>
        </p:nvSpPr>
        <p:spPr>
          <a:xfrm>
            <a:off x="1138595" y="3075146"/>
            <a:ext cx="3056215" cy="308015"/>
          </a:xfrm>
          <a:prstGeom prst="rect">
            <a:avLst/>
          </a:prstGeom>
          <a:noFill/>
          <a:ln/>
        </p:spPr>
        <p:txBody>
          <a:bodyPr wrap="none" lIns="0" tIns="0" rIns="0" bIns="0" rtlCol="0" anchor="t"/>
          <a:lstStyle/>
          <a:p>
            <a:pPr algn="l" indent="0" marL="0">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Hypertension Management</a:t>
            </a:r>
            <a:endParaRPr lang="en-US" sz="1900" dirty="0"/>
          </a:p>
        </p:txBody>
      </p:sp>
      <p:sp>
        <p:nvSpPr>
          <p:cNvPr id="6" name="Text 4"/>
          <p:cNvSpPr/>
          <p:nvPr/>
        </p:nvSpPr>
        <p:spPr>
          <a:xfrm>
            <a:off x="1138595" y="3508772"/>
            <a:ext cx="3645456" cy="2680335"/>
          </a:xfrm>
          <a:prstGeom prst="rect">
            <a:avLst/>
          </a:prstGeom>
          <a:noFill/>
          <a:ln/>
        </p:spPr>
        <p:txBody>
          <a:bodyPr wrap="square" lIns="0" tIns="0" rIns="0" bIns="0" rtlCol="0" anchor="t"/>
          <a:lstStyle/>
          <a:p>
            <a:pPr algn="l" indent="0" marL="0">
              <a:lnSpc>
                <a:spcPts val="2600"/>
              </a:lnSpc>
              <a:buNone/>
            </a:pPr>
            <a:r>
              <a:rPr lang="en-US" sz="1600" dirty="0">
                <a:solidFill>
                  <a:srgbClr val="FFFFFF"/>
                </a:solidFill>
                <a:latin typeface="PT Sans" pitchFamily="34" charset="0"/>
                <a:ea typeface="PT Sans" pitchFamily="34" charset="-122"/>
                <a:cs typeface="PT Sans" pitchFamily="34" charset="-120"/>
              </a:rPr>
              <a:t>For patients with hypertension, continuous monitoring can detect potential blood pressure spikes in real time, alerting both the patient and healthcare providers. This enables prompt intervention, such as medication adjustments, to prevent severe complications.</a:t>
            </a:r>
            <a:endParaRPr lang="en-US" sz="1600" dirty="0"/>
          </a:p>
        </p:txBody>
      </p:sp>
      <p:sp>
        <p:nvSpPr>
          <p:cNvPr id="7" name="Shape 5"/>
          <p:cNvSpPr/>
          <p:nvPr/>
        </p:nvSpPr>
        <p:spPr>
          <a:xfrm>
            <a:off x="5225772" y="2842855"/>
            <a:ext cx="4178737" cy="3578543"/>
          </a:xfrm>
          <a:prstGeom prst="roundRect">
            <a:avLst>
              <a:gd name="adj" fmla="val 3066"/>
            </a:avLst>
          </a:prstGeom>
          <a:solidFill>
            <a:srgbClr val="00002E">
              <a:alpha val="75000"/>
            </a:srgbClr>
          </a:solidFill>
          <a:ln w="22860">
            <a:solidFill>
              <a:srgbClr val="12EE37"/>
            </a:solidFill>
            <a:prstDash val="solid"/>
          </a:ln>
        </p:spPr>
      </p:sp>
      <p:sp>
        <p:nvSpPr>
          <p:cNvPr id="8" name="Shape 6"/>
          <p:cNvSpPr/>
          <p:nvPr/>
        </p:nvSpPr>
        <p:spPr>
          <a:xfrm>
            <a:off x="5202912" y="2842855"/>
            <a:ext cx="91440" cy="3578543"/>
          </a:xfrm>
          <a:prstGeom prst="roundRect">
            <a:avLst>
              <a:gd name="adj" fmla="val 343600"/>
            </a:avLst>
          </a:prstGeom>
          <a:solidFill>
            <a:srgbClr val="12EE37"/>
          </a:solidFill>
          <a:ln/>
        </p:spPr>
      </p:sp>
      <p:sp>
        <p:nvSpPr>
          <p:cNvPr id="9" name="Text 7"/>
          <p:cNvSpPr/>
          <p:nvPr/>
        </p:nvSpPr>
        <p:spPr>
          <a:xfrm>
            <a:off x="5526643" y="3075146"/>
            <a:ext cx="3594616" cy="308015"/>
          </a:xfrm>
          <a:prstGeom prst="rect">
            <a:avLst/>
          </a:prstGeom>
          <a:noFill/>
          <a:ln/>
        </p:spPr>
        <p:txBody>
          <a:bodyPr wrap="none" lIns="0" tIns="0" rIns="0" bIns="0" rtlCol="0" anchor="t"/>
          <a:lstStyle/>
          <a:p>
            <a:pPr algn="l" indent="0" marL="0">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Fitness &amp; Cardiovascular Health</a:t>
            </a:r>
            <a:endParaRPr lang="en-US" sz="1900" dirty="0"/>
          </a:p>
        </p:txBody>
      </p:sp>
      <p:sp>
        <p:nvSpPr>
          <p:cNvPr id="10" name="Text 8"/>
          <p:cNvSpPr/>
          <p:nvPr/>
        </p:nvSpPr>
        <p:spPr>
          <a:xfrm>
            <a:off x="5526643" y="3508772"/>
            <a:ext cx="3645575" cy="2345293"/>
          </a:xfrm>
          <a:prstGeom prst="rect">
            <a:avLst/>
          </a:prstGeom>
          <a:noFill/>
          <a:ln/>
        </p:spPr>
        <p:txBody>
          <a:bodyPr wrap="square" lIns="0" tIns="0" rIns="0" bIns="0" rtlCol="0" anchor="t"/>
          <a:lstStyle/>
          <a:p>
            <a:pPr algn="l" indent="0" marL="0">
              <a:lnSpc>
                <a:spcPts val="2600"/>
              </a:lnSpc>
              <a:buNone/>
            </a:pPr>
            <a:r>
              <a:rPr lang="en-US" sz="1600" dirty="0">
                <a:solidFill>
                  <a:srgbClr val="FFFFFF"/>
                </a:solidFill>
                <a:latin typeface="PT Sans" pitchFamily="34" charset="0"/>
                <a:ea typeface="PT Sans" pitchFamily="34" charset="-122"/>
                <a:cs typeface="PT Sans" pitchFamily="34" charset="-120"/>
              </a:rPr>
              <a:t>Fitness enthusiasts can utilize Predictive Pulse to track blood pressure trends over time, gaining personalized insights for optimizing workouts and lifestyle habits. This proactive approach helps maintain cardiovascular health and prevent potential issues.</a:t>
            </a:r>
            <a:endParaRPr lang="en-US" sz="1600" dirty="0"/>
          </a:p>
        </p:txBody>
      </p:sp>
      <p:sp>
        <p:nvSpPr>
          <p:cNvPr id="11" name="Shape 9"/>
          <p:cNvSpPr/>
          <p:nvPr/>
        </p:nvSpPr>
        <p:spPr>
          <a:xfrm>
            <a:off x="9613940" y="2842855"/>
            <a:ext cx="4178737" cy="3578543"/>
          </a:xfrm>
          <a:prstGeom prst="roundRect">
            <a:avLst>
              <a:gd name="adj" fmla="val 3066"/>
            </a:avLst>
          </a:prstGeom>
          <a:solidFill>
            <a:srgbClr val="00002E">
              <a:alpha val="75000"/>
            </a:srgbClr>
          </a:solidFill>
          <a:ln w="22860">
            <a:solidFill>
              <a:srgbClr val="DD785E"/>
            </a:solidFill>
            <a:prstDash val="solid"/>
          </a:ln>
        </p:spPr>
      </p:sp>
      <p:sp>
        <p:nvSpPr>
          <p:cNvPr id="12" name="Shape 10"/>
          <p:cNvSpPr/>
          <p:nvPr/>
        </p:nvSpPr>
        <p:spPr>
          <a:xfrm>
            <a:off x="9591080" y="2842855"/>
            <a:ext cx="91440" cy="3578543"/>
          </a:xfrm>
          <a:prstGeom prst="roundRect">
            <a:avLst>
              <a:gd name="adj" fmla="val 343600"/>
            </a:avLst>
          </a:prstGeom>
          <a:solidFill>
            <a:srgbClr val="DD785E"/>
          </a:solidFill>
          <a:ln/>
        </p:spPr>
      </p:sp>
      <p:sp>
        <p:nvSpPr>
          <p:cNvPr id="13" name="Text 11"/>
          <p:cNvSpPr/>
          <p:nvPr/>
        </p:nvSpPr>
        <p:spPr>
          <a:xfrm>
            <a:off x="9914811" y="3075146"/>
            <a:ext cx="3189684" cy="308015"/>
          </a:xfrm>
          <a:prstGeom prst="rect">
            <a:avLst/>
          </a:prstGeom>
          <a:noFill/>
          <a:ln/>
        </p:spPr>
        <p:txBody>
          <a:bodyPr wrap="none" lIns="0" tIns="0" rIns="0" bIns="0" rtlCol="0" anchor="t"/>
          <a:lstStyle/>
          <a:p>
            <a:pPr algn="l" indent="0" marL="0">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Population Health Initiatives</a:t>
            </a:r>
            <a:endParaRPr lang="en-US" sz="1900" dirty="0"/>
          </a:p>
        </p:txBody>
      </p:sp>
      <p:sp>
        <p:nvSpPr>
          <p:cNvPr id="14" name="Text 12"/>
          <p:cNvSpPr/>
          <p:nvPr/>
        </p:nvSpPr>
        <p:spPr>
          <a:xfrm>
            <a:off x="9914811" y="3508772"/>
            <a:ext cx="3645575" cy="2680335"/>
          </a:xfrm>
          <a:prstGeom prst="rect">
            <a:avLst/>
          </a:prstGeom>
          <a:noFill/>
          <a:ln/>
        </p:spPr>
        <p:txBody>
          <a:bodyPr wrap="square" lIns="0" tIns="0" rIns="0" bIns="0" rtlCol="0" anchor="t"/>
          <a:lstStyle/>
          <a:p>
            <a:pPr algn="l" indent="0" marL="0">
              <a:lnSpc>
                <a:spcPts val="2600"/>
              </a:lnSpc>
              <a:buNone/>
            </a:pPr>
            <a:r>
              <a:rPr lang="en-US" sz="1600" dirty="0">
                <a:solidFill>
                  <a:srgbClr val="FFFFFF"/>
                </a:solidFill>
                <a:latin typeface="PT Sans" pitchFamily="34" charset="0"/>
                <a:ea typeface="PT Sans" pitchFamily="34" charset="-122"/>
                <a:cs typeface="PT Sans" pitchFamily="34" charset="-120"/>
              </a:rPr>
              <a:t>Healthcare providers can remotely monitor at-risk individuals, identifying those prone to hypertension or sudden blood pressure changes. This facilitates targeted interventions, including lifestyle modifications, medication adherence reminders, or telehealth consultations.</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1250156"/>
            <a:ext cx="10625257" cy="615910"/>
          </a:xfrm>
          <a:prstGeom prst="rect">
            <a:avLst/>
          </a:prstGeom>
          <a:noFill/>
          <a:ln/>
        </p:spPr>
        <p:txBody>
          <a:bodyPr wrap="none" lIns="0" tIns="0" rIns="0" bIns="0" rtlCol="0" anchor="t"/>
          <a:lstStyle/>
          <a:p>
            <a:pPr algn="l" indent="0" marL="0">
              <a:lnSpc>
                <a:spcPts val="4850"/>
              </a:lnSpc>
              <a:buNone/>
            </a:pPr>
            <a:r>
              <a:rPr lang="en-US" sz="3850" dirty="0">
                <a:solidFill>
                  <a:srgbClr val="FFFFFF"/>
                </a:solidFill>
                <a:latin typeface="Nunito Semi Bold" pitchFamily="34" charset="0"/>
                <a:ea typeface="Nunito Semi Bold" pitchFamily="34" charset="-122"/>
                <a:cs typeface="Nunito Semi Bold" pitchFamily="34" charset="-120"/>
              </a:rPr>
              <a:t>The Predictive Pulse Machine Learning Pipeline</a:t>
            </a:r>
            <a:endParaRPr lang="en-US" sz="3850" dirty="0"/>
          </a:p>
        </p:txBody>
      </p:sp>
      <p:sp>
        <p:nvSpPr>
          <p:cNvPr id="3" name="Text 1"/>
          <p:cNvSpPr/>
          <p:nvPr/>
        </p:nvSpPr>
        <p:spPr>
          <a:xfrm>
            <a:off x="837724" y="2284928"/>
            <a:ext cx="12954952" cy="670084"/>
          </a:xfrm>
          <a:prstGeom prst="rect">
            <a:avLst/>
          </a:prstGeom>
          <a:noFill/>
          <a:ln/>
        </p:spPr>
        <p:txBody>
          <a:bodyPr wrap="square" lIns="0" tIns="0" rIns="0" bIns="0" rtlCol="0" anchor="t"/>
          <a:lstStyle/>
          <a:p>
            <a:pPr algn="l" indent="0" marL="0">
              <a:lnSpc>
                <a:spcPts val="2600"/>
              </a:lnSpc>
              <a:buNone/>
            </a:pPr>
            <a:r>
              <a:rPr lang="en-US" sz="1600" dirty="0">
                <a:solidFill>
                  <a:srgbClr val="FFFFFF"/>
                </a:solidFill>
                <a:latin typeface="PT Sans" pitchFamily="34" charset="0"/>
                <a:ea typeface="PT Sans" pitchFamily="34" charset="-122"/>
                <a:cs typeface="PT Sans" pitchFamily="34" charset="-120"/>
              </a:rPr>
              <a:t>Our robust and transparent pipeline ensures accurate and reproducible machine learning outcomes. Each stage is meticulously designed for efficiency and reliability.</a:t>
            </a:r>
            <a:endParaRPr lang="en-US" sz="1600" dirty="0"/>
          </a:p>
        </p:txBody>
      </p:sp>
      <p:sp>
        <p:nvSpPr>
          <p:cNvPr id="4" name="Shape 2"/>
          <p:cNvSpPr/>
          <p:nvPr/>
        </p:nvSpPr>
        <p:spPr>
          <a:xfrm>
            <a:off x="837724" y="3190637"/>
            <a:ext cx="6398895" cy="628293"/>
          </a:xfrm>
          <a:prstGeom prst="roundRect">
            <a:avLst>
              <a:gd name="adj" fmla="val 480063"/>
            </a:avLst>
          </a:prstGeom>
          <a:solidFill>
            <a:srgbClr val="00002E"/>
          </a:solidFill>
          <a:ln w="22860">
            <a:solidFill>
              <a:srgbClr val="EF105F"/>
            </a:solidFill>
            <a:prstDash val="solid"/>
          </a:ln>
        </p:spPr>
      </p:sp>
      <p:pic>
        <p:nvPicPr>
          <p:cNvPr id="5" name="Image 0" descr="preencoded.png">    </p:cNvPr>
          <p:cNvPicPr>
            <a:picLocks noChangeAspect="1"/>
          </p:cNvPicPr>
          <p:nvPr/>
        </p:nvPicPr>
        <p:blipFill>
          <a:blip r:embed="rId1"/>
          <a:stretch>
            <a:fillRect/>
          </a:stretch>
        </p:blipFill>
        <p:spPr>
          <a:xfrm>
            <a:off x="3880128" y="3308390"/>
            <a:ext cx="314087" cy="392668"/>
          </a:xfrm>
          <a:prstGeom prst="rect">
            <a:avLst/>
          </a:prstGeom>
        </p:spPr>
      </p:pic>
      <p:sp>
        <p:nvSpPr>
          <p:cNvPr id="6" name="Text 3"/>
          <p:cNvSpPr/>
          <p:nvPr/>
        </p:nvSpPr>
        <p:spPr>
          <a:xfrm>
            <a:off x="1047155" y="4028361"/>
            <a:ext cx="2464118" cy="308015"/>
          </a:xfrm>
          <a:prstGeom prst="rect">
            <a:avLst/>
          </a:prstGeom>
          <a:noFill/>
          <a:ln/>
        </p:spPr>
        <p:txBody>
          <a:bodyPr wrap="none" lIns="0" tIns="0" rIns="0" bIns="0" rtlCol="0" anchor="t"/>
          <a:lstStyle/>
          <a:p>
            <a:pPr algn="l" indent="0" marL="0">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Data Preprocessing</a:t>
            </a:r>
            <a:endParaRPr lang="en-US" sz="1900" dirty="0"/>
          </a:p>
        </p:txBody>
      </p:sp>
      <p:sp>
        <p:nvSpPr>
          <p:cNvPr id="7" name="Text 4"/>
          <p:cNvSpPr/>
          <p:nvPr/>
        </p:nvSpPr>
        <p:spPr>
          <a:xfrm>
            <a:off x="1047155" y="4461986"/>
            <a:ext cx="5980033" cy="335042"/>
          </a:xfrm>
          <a:prstGeom prst="rect">
            <a:avLst/>
          </a:prstGeom>
          <a:noFill/>
          <a:ln/>
        </p:spPr>
        <p:txBody>
          <a:bodyPr wrap="none" lIns="0" tIns="0" rIns="0" bIns="0" rtlCol="0" anchor="t"/>
          <a:lstStyle/>
          <a:p>
            <a:pPr algn="l" indent="0" marL="0">
              <a:lnSpc>
                <a:spcPts val="2600"/>
              </a:lnSpc>
              <a:buNone/>
            </a:pPr>
            <a:r>
              <a:rPr lang="en-US" sz="1600" dirty="0">
                <a:solidFill>
                  <a:srgbClr val="FFFFFF"/>
                </a:solidFill>
                <a:latin typeface="PT Sans" pitchFamily="34" charset="0"/>
                <a:ea typeface="PT Sans" pitchFamily="34" charset="-122"/>
                <a:cs typeface="PT Sans" pitchFamily="34" charset="-120"/>
              </a:rPr>
              <a:t>Transforms raw health data into a numerical, ML-ready format.</a:t>
            </a:r>
            <a:endParaRPr lang="en-US" sz="1600" dirty="0"/>
          </a:p>
        </p:txBody>
      </p:sp>
      <p:sp>
        <p:nvSpPr>
          <p:cNvPr id="8" name="Shape 5"/>
          <p:cNvSpPr/>
          <p:nvPr/>
        </p:nvSpPr>
        <p:spPr>
          <a:xfrm>
            <a:off x="7393662" y="3190637"/>
            <a:ext cx="6399014" cy="628293"/>
          </a:xfrm>
          <a:prstGeom prst="roundRect">
            <a:avLst>
              <a:gd name="adj" fmla="val 480063"/>
            </a:avLst>
          </a:prstGeom>
          <a:solidFill>
            <a:srgbClr val="00002E"/>
          </a:solidFill>
          <a:ln w="22860">
            <a:solidFill>
              <a:srgbClr val="12EE37"/>
            </a:solidFill>
            <a:prstDash val="solid"/>
          </a:ln>
        </p:spPr>
      </p:sp>
      <p:pic>
        <p:nvPicPr>
          <p:cNvPr id="9" name="Image 1" descr="preencoded.png">    </p:cNvPr>
          <p:cNvPicPr>
            <a:picLocks noChangeAspect="1"/>
          </p:cNvPicPr>
          <p:nvPr/>
        </p:nvPicPr>
        <p:blipFill>
          <a:blip r:embed="rId2"/>
          <a:stretch>
            <a:fillRect/>
          </a:stretch>
        </p:blipFill>
        <p:spPr>
          <a:xfrm>
            <a:off x="10436066" y="3308390"/>
            <a:ext cx="314087" cy="392668"/>
          </a:xfrm>
          <a:prstGeom prst="rect">
            <a:avLst/>
          </a:prstGeom>
        </p:spPr>
      </p:pic>
      <p:sp>
        <p:nvSpPr>
          <p:cNvPr id="10" name="Text 6"/>
          <p:cNvSpPr/>
          <p:nvPr/>
        </p:nvSpPr>
        <p:spPr>
          <a:xfrm>
            <a:off x="7603093" y="4028361"/>
            <a:ext cx="3673673" cy="308015"/>
          </a:xfrm>
          <a:prstGeom prst="rect">
            <a:avLst/>
          </a:prstGeom>
          <a:noFill/>
          <a:ln/>
        </p:spPr>
        <p:txBody>
          <a:bodyPr wrap="none" lIns="0" tIns="0" rIns="0" bIns="0" rtlCol="0" anchor="t"/>
          <a:lstStyle/>
          <a:p>
            <a:pPr algn="l" indent="0" marL="0">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Exploratory Data Analysis (EDA)</a:t>
            </a:r>
            <a:endParaRPr lang="en-US" sz="1900" dirty="0"/>
          </a:p>
        </p:txBody>
      </p:sp>
      <p:sp>
        <p:nvSpPr>
          <p:cNvPr id="11" name="Text 7"/>
          <p:cNvSpPr/>
          <p:nvPr/>
        </p:nvSpPr>
        <p:spPr>
          <a:xfrm>
            <a:off x="7603093" y="4461986"/>
            <a:ext cx="5980152" cy="335042"/>
          </a:xfrm>
          <a:prstGeom prst="rect">
            <a:avLst/>
          </a:prstGeom>
          <a:noFill/>
          <a:ln/>
        </p:spPr>
        <p:txBody>
          <a:bodyPr wrap="none" lIns="0" tIns="0" rIns="0" bIns="0" rtlCol="0" anchor="t"/>
          <a:lstStyle/>
          <a:p>
            <a:pPr algn="l" indent="0" marL="0">
              <a:lnSpc>
                <a:spcPts val="2600"/>
              </a:lnSpc>
              <a:buNone/>
            </a:pPr>
            <a:r>
              <a:rPr lang="en-US" sz="1600" dirty="0">
                <a:solidFill>
                  <a:srgbClr val="FFFFFF"/>
                </a:solidFill>
                <a:latin typeface="PT Sans" pitchFamily="34" charset="0"/>
                <a:ea typeface="PT Sans" pitchFamily="34" charset="-122"/>
                <a:cs typeface="PT Sans" pitchFamily="34" charset="-120"/>
              </a:rPr>
              <a:t>Gains insights, assesses distributions, and spots data issues.</a:t>
            </a:r>
            <a:endParaRPr lang="en-US" sz="1600" dirty="0"/>
          </a:p>
        </p:txBody>
      </p:sp>
      <p:sp>
        <p:nvSpPr>
          <p:cNvPr id="12" name="Shape 8"/>
          <p:cNvSpPr/>
          <p:nvPr/>
        </p:nvSpPr>
        <p:spPr>
          <a:xfrm>
            <a:off x="837724" y="5163503"/>
            <a:ext cx="6398895" cy="628293"/>
          </a:xfrm>
          <a:prstGeom prst="roundRect">
            <a:avLst>
              <a:gd name="adj" fmla="val 480063"/>
            </a:avLst>
          </a:prstGeom>
          <a:solidFill>
            <a:srgbClr val="00002E"/>
          </a:solidFill>
          <a:ln w="22860">
            <a:solidFill>
              <a:srgbClr val="DD785E"/>
            </a:solidFill>
            <a:prstDash val="solid"/>
          </a:ln>
        </p:spPr>
      </p:sp>
      <p:pic>
        <p:nvPicPr>
          <p:cNvPr id="13" name="Image 2" descr="preencoded.png">    </p:cNvPr>
          <p:cNvPicPr>
            <a:picLocks noChangeAspect="1"/>
          </p:cNvPicPr>
          <p:nvPr/>
        </p:nvPicPr>
        <p:blipFill>
          <a:blip r:embed="rId3"/>
          <a:stretch>
            <a:fillRect/>
          </a:stretch>
        </p:blipFill>
        <p:spPr>
          <a:xfrm>
            <a:off x="3880128" y="5281255"/>
            <a:ext cx="314087" cy="392668"/>
          </a:xfrm>
          <a:prstGeom prst="rect">
            <a:avLst/>
          </a:prstGeom>
        </p:spPr>
      </p:pic>
      <p:sp>
        <p:nvSpPr>
          <p:cNvPr id="14" name="Text 9"/>
          <p:cNvSpPr/>
          <p:nvPr/>
        </p:nvSpPr>
        <p:spPr>
          <a:xfrm>
            <a:off x="1047155" y="6001226"/>
            <a:ext cx="2464118" cy="308015"/>
          </a:xfrm>
          <a:prstGeom prst="rect">
            <a:avLst/>
          </a:prstGeom>
          <a:noFill/>
          <a:ln/>
        </p:spPr>
        <p:txBody>
          <a:bodyPr wrap="none" lIns="0" tIns="0" rIns="0" bIns="0" rtlCol="0" anchor="t"/>
          <a:lstStyle/>
          <a:p>
            <a:pPr algn="l" indent="0" marL="0">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Model Training</a:t>
            </a:r>
            <a:endParaRPr lang="en-US" sz="1900" dirty="0"/>
          </a:p>
        </p:txBody>
      </p:sp>
      <p:sp>
        <p:nvSpPr>
          <p:cNvPr id="15" name="Text 10"/>
          <p:cNvSpPr/>
          <p:nvPr/>
        </p:nvSpPr>
        <p:spPr>
          <a:xfrm>
            <a:off x="1047155" y="6434852"/>
            <a:ext cx="5980033" cy="335042"/>
          </a:xfrm>
          <a:prstGeom prst="rect">
            <a:avLst/>
          </a:prstGeom>
          <a:noFill/>
          <a:ln/>
        </p:spPr>
        <p:txBody>
          <a:bodyPr wrap="none" lIns="0" tIns="0" rIns="0" bIns="0" rtlCol="0" anchor="t"/>
          <a:lstStyle/>
          <a:p>
            <a:pPr algn="l" indent="0" marL="0">
              <a:lnSpc>
                <a:spcPts val="2600"/>
              </a:lnSpc>
              <a:buNone/>
            </a:pPr>
            <a:r>
              <a:rPr lang="en-US" sz="1600" dirty="0">
                <a:solidFill>
                  <a:srgbClr val="FFFFFF"/>
                </a:solidFill>
                <a:latin typeface="PT Sans" pitchFamily="34" charset="0"/>
                <a:ea typeface="PT Sans" pitchFamily="34" charset="-122"/>
                <a:cs typeface="PT Sans" pitchFamily="34" charset="-120"/>
              </a:rPr>
              <a:t>Fits multiple ML classifiers and serializes them for evaluation.</a:t>
            </a:r>
            <a:endParaRPr lang="en-US" sz="1600" dirty="0"/>
          </a:p>
        </p:txBody>
      </p:sp>
      <p:sp>
        <p:nvSpPr>
          <p:cNvPr id="16" name="Shape 11"/>
          <p:cNvSpPr/>
          <p:nvPr/>
        </p:nvSpPr>
        <p:spPr>
          <a:xfrm>
            <a:off x="7393662" y="5163503"/>
            <a:ext cx="6399014" cy="628293"/>
          </a:xfrm>
          <a:prstGeom prst="roundRect">
            <a:avLst>
              <a:gd name="adj" fmla="val 480063"/>
            </a:avLst>
          </a:prstGeom>
          <a:solidFill>
            <a:srgbClr val="00002E"/>
          </a:solidFill>
          <a:ln w="22860">
            <a:solidFill>
              <a:srgbClr val="48A8E2"/>
            </a:solidFill>
            <a:prstDash val="solid"/>
          </a:ln>
        </p:spPr>
      </p:sp>
      <p:pic>
        <p:nvPicPr>
          <p:cNvPr id="17" name="Image 3" descr="preencoded.png">    </p:cNvPr>
          <p:cNvPicPr>
            <a:picLocks noChangeAspect="1"/>
          </p:cNvPicPr>
          <p:nvPr/>
        </p:nvPicPr>
        <p:blipFill>
          <a:blip r:embed="rId4"/>
          <a:stretch>
            <a:fillRect/>
          </a:stretch>
        </p:blipFill>
        <p:spPr>
          <a:xfrm>
            <a:off x="10436066" y="5281255"/>
            <a:ext cx="314087" cy="392668"/>
          </a:xfrm>
          <a:prstGeom prst="rect">
            <a:avLst/>
          </a:prstGeom>
        </p:spPr>
      </p:pic>
      <p:sp>
        <p:nvSpPr>
          <p:cNvPr id="18" name="Text 12"/>
          <p:cNvSpPr/>
          <p:nvPr/>
        </p:nvSpPr>
        <p:spPr>
          <a:xfrm>
            <a:off x="7603093" y="6001226"/>
            <a:ext cx="2464118" cy="308015"/>
          </a:xfrm>
          <a:prstGeom prst="rect">
            <a:avLst/>
          </a:prstGeom>
          <a:noFill/>
          <a:ln/>
        </p:spPr>
        <p:txBody>
          <a:bodyPr wrap="none" lIns="0" tIns="0" rIns="0" bIns="0" rtlCol="0" anchor="t"/>
          <a:lstStyle/>
          <a:p>
            <a:pPr algn="l" indent="0" marL="0">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Model Evaluation</a:t>
            </a:r>
            <a:endParaRPr lang="en-US" sz="1900" dirty="0"/>
          </a:p>
        </p:txBody>
      </p:sp>
      <p:sp>
        <p:nvSpPr>
          <p:cNvPr id="19" name="Text 13"/>
          <p:cNvSpPr/>
          <p:nvPr/>
        </p:nvSpPr>
        <p:spPr>
          <a:xfrm>
            <a:off x="7603093" y="6434852"/>
            <a:ext cx="5980152" cy="335042"/>
          </a:xfrm>
          <a:prstGeom prst="rect">
            <a:avLst/>
          </a:prstGeom>
          <a:noFill/>
          <a:ln/>
        </p:spPr>
        <p:txBody>
          <a:bodyPr wrap="none" lIns="0" tIns="0" rIns="0" bIns="0" rtlCol="0" anchor="t"/>
          <a:lstStyle/>
          <a:p>
            <a:pPr algn="l" indent="0" marL="0">
              <a:lnSpc>
                <a:spcPts val="2600"/>
              </a:lnSpc>
              <a:buNone/>
            </a:pPr>
            <a:r>
              <a:rPr lang="en-US" sz="1600" dirty="0">
                <a:solidFill>
                  <a:srgbClr val="FFFFFF"/>
                </a:solidFill>
                <a:latin typeface="PT Sans" pitchFamily="34" charset="0"/>
                <a:ea typeface="PT Sans" pitchFamily="34" charset="-122"/>
                <a:cs typeface="PT Sans" pitchFamily="34" charset="-120"/>
              </a:rPr>
              <a:t>Consistently assesses model performance on a dedicated test set.</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91753" y="475536"/>
            <a:ext cx="7464266" cy="508635"/>
          </a:xfrm>
          <a:prstGeom prst="rect">
            <a:avLst/>
          </a:prstGeom>
          <a:noFill/>
          <a:ln/>
        </p:spPr>
        <p:txBody>
          <a:bodyPr wrap="none" lIns="0" tIns="0" rIns="0" bIns="0" rtlCol="0" anchor="t"/>
          <a:lstStyle/>
          <a:p>
            <a:pPr algn="l" indent="0" marL="0">
              <a:lnSpc>
                <a:spcPts val="4000"/>
              </a:lnSpc>
              <a:buNone/>
            </a:pPr>
            <a:r>
              <a:rPr lang="en-US" sz="3200" dirty="0">
                <a:solidFill>
                  <a:srgbClr val="FFFFFF"/>
                </a:solidFill>
                <a:latin typeface="Nunito Semi Bold" pitchFamily="34" charset="0"/>
                <a:ea typeface="Nunito Semi Bold" pitchFamily="34" charset="-122"/>
                <a:cs typeface="Nunito Semi Bold" pitchFamily="34" charset="-120"/>
              </a:rPr>
              <a:t>Data Preprocessing: From Raw to Ready</a:t>
            </a:r>
            <a:endParaRPr lang="en-US" sz="3200" dirty="0"/>
          </a:p>
        </p:txBody>
      </p:sp>
      <p:sp>
        <p:nvSpPr>
          <p:cNvPr id="3" name="Text 1"/>
          <p:cNvSpPr/>
          <p:nvPr/>
        </p:nvSpPr>
        <p:spPr>
          <a:xfrm>
            <a:off x="691753" y="1399103"/>
            <a:ext cx="6412468" cy="830104"/>
          </a:xfrm>
          <a:prstGeom prst="rect">
            <a:avLst/>
          </a:prstGeom>
          <a:noFill/>
          <a:ln/>
        </p:spPr>
        <p:txBody>
          <a:bodyPr wrap="square" lIns="0" tIns="0" rIns="0" bIns="0" rtlCol="0" anchor="t"/>
          <a:lstStyle/>
          <a:p>
            <a:pPr algn="l" indent="0" marL="0">
              <a:lnSpc>
                <a:spcPts val="2150"/>
              </a:lnSpc>
              <a:buNone/>
            </a:pPr>
            <a:r>
              <a:rPr lang="en-US" sz="1350" dirty="0">
                <a:solidFill>
                  <a:srgbClr val="FFFFFF"/>
                </a:solidFill>
                <a:latin typeface="PT Sans" pitchFamily="34" charset="0"/>
                <a:ea typeface="PT Sans" pitchFamily="34" charset="-122"/>
                <a:cs typeface="PT Sans" pitchFamily="34" charset="-120"/>
              </a:rPr>
              <a:t>The initial phase focuses on converting raw, mixed-type tabular health data into a clean, fully numerical format suitable for machine learning models. This ensures data consistency and quality.</a:t>
            </a:r>
            <a:endParaRPr lang="en-US" sz="1350" dirty="0"/>
          </a:p>
        </p:txBody>
      </p:sp>
      <p:sp>
        <p:nvSpPr>
          <p:cNvPr id="4" name="Text 2"/>
          <p:cNvSpPr/>
          <p:nvPr/>
        </p:nvSpPr>
        <p:spPr>
          <a:xfrm>
            <a:off x="691753" y="2384822"/>
            <a:ext cx="6412468" cy="276701"/>
          </a:xfrm>
          <a:prstGeom prst="rect">
            <a:avLst/>
          </a:prstGeom>
          <a:noFill/>
          <a:ln/>
        </p:spPr>
        <p:txBody>
          <a:bodyPr wrap="none" lIns="0" tIns="0" rIns="0" bIns="0" rtlCol="0" anchor="t"/>
          <a:lstStyle/>
          <a:p>
            <a:pPr algn="l" marL="342900" indent="-342900">
              <a:lnSpc>
                <a:spcPts val="2150"/>
              </a:lnSpc>
              <a:buSzPct val="100000"/>
              <a:buChar char="•"/>
            </a:pPr>
            <a:r>
              <a:rPr lang="en-US" sz="1350" b="1" dirty="0">
                <a:solidFill>
                  <a:srgbClr val="FFFFFF"/>
                </a:solidFill>
                <a:latin typeface="PT Sans" pitchFamily="34" charset="0"/>
                <a:ea typeface="PT Sans" pitchFamily="34" charset="-122"/>
                <a:cs typeface="PT Sans" pitchFamily="34" charset="-120"/>
              </a:rPr>
              <a:t>Import Dependencies:</a:t>
            </a:r>
            <a:pPr algn="l" indent="0" marL="0">
              <a:lnSpc>
                <a:spcPts val="2150"/>
              </a:lnSpc>
              <a:buNone/>
            </a:pPr>
            <a:r>
              <a:rPr lang="en-US" sz="1350" dirty="0">
                <a:solidFill>
                  <a:srgbClr val="FFFFFF"/>
                </a:solidFill>
                <a:latin typeface="PT Sans" pitchFamily="34" charset="0"/>
                <a:ea typeface="PT Sans" pitchFamily="34" charset="-122"/>
                <a:cs typeface="PT Sans" pitchFamily="34" charset="-120"/>
              </a:rPr>
              <a:t> Loading essential libraries like pandas and scikit-learn.</a:t>
            </a:r>
            <a:endParaRPr lang="en-US" sz="1350" dirty="0"/>
          </a:p>
        </p:txBody>
      </p:sp>
      <p:sp>
        <p:nvSpPr>
          <p:cNvPr id="5" name="Text 3"/>
          <p:cNvSpPr/>
          <p:nvPr/>
        </p:nvSpPr>
        <p:spPr>
          <a:xfrm>
            <a:off x="691753" y="2722007"/>
            <a:ext cx="6412468" cy="553403"/>
          </a:xfrm>
          <a:prstGeom prst="rect">
            <a:avLst/>
          </a:prstGeom>
          <a:noFill/>
          <a:ln/>
        </p:spPr>
        <p:txBody>
          <a:bodyPr wrap="square" lIns="0" tIns="0" rIns="0" bIns="0" rtlCol="0" anchor="t"/>
          <a:lstStyle/>
          <a:p>
            <a:pPr algn="l" marL="342900" indent="-342900">
              <a:lnSpc>
                <a:spcPts val="2150"/>
              </a:lnSpc>
              <a:buSzPct val="100000"/>
              <a:buChar char="•"/>
            </a:pPr>
            <a:r>
              <a:rPr lang="en-US" sz="1350" b="1" dirty="0">
                <a:solidFill>
                  <a:srgbClr val="FFFFFF"/>
                </a:solidFill>
                <a:latin typeface="PT Sans" pitchFamily="34" charset="0"/>
                <a:ea typeface="PT Sans" pitchFamily="34" charset="-122"/>
                <a:cs typeface="PT Sans" pitchFamily="34" charset="-120"/>
              </a:rPr>
              <a:t>Load Dataset:</a:t>
            </a:r>
            <a:pPr algn="l" indent="0" marL="0">
              <a:lnSpc>
                <a:spcPts val="2150"/>
              </a:lnSpc>
              <a:buNone/>
            </a:pPr>
            <a:r>
              <a:rPr lang="en-US" sz="1350" dirty="0">
                <a:solidFill>
                  <a:srgbClr val="FFFFFF"/>
                </a:solidFill>
                <a:latin typeface="PT Sans" pitchFamily="34" charset="0"/>
                <a:ea typeface="PT Sans" pitchFamily="34" charset="-122"/>
                <a:cs typeface="PT Sans" pitchFamily="34" charset="-120"/>
              </a:rPr>
              <a:t> Reading raw data, including categorical and numerical variables, from CSV files.</a:t>
            </a:r>
            <a:endParaRPr lang="en-US" sz="1350" dirty="0"/>
          </a:p>
        </p:txBody>
      </p:sp>
      <p:sp>
        <p:nvSpPr>
          <p:cNvPr id="6" name="Text 4"/>
          <p:cNvSpPr/>
          <p:nvPr/>
        </p:nvSpPr>
        <p:spPr>
          <a:xfrm>
            <a:off x="691753" y="3335893"/>
            <a:ext cx="6412468" cy="553403"/>
          </a:xfrm>
          <a:prstGeom prst="rect">
            <a:avLst/>
          </a:prstGeom>
          <a:noFill/>
          <a:ln/>
        </p:spPr>
        <p:txBody>
          <a:bodyPr wrap="square" lIns="0" tIns="0" rIns="0" bIns="0" rtlCol="0" anchor="t"/>
          <a:lstStyle/>
          <a:p>
            <a:pPr algn="l" marL="342900" indent="-342900">
              <a:lnSpc>
                <a:spcPts val="2150"/>
              </a:lnSpc>
              <a:buSzPct val="100000"/>
              <a:buChar char="•"/>
            </a:pPr>
            <a:r>
              <a:rPr lang="en-US" sz="1350" b="1" dirty="0">
                <a:solidFill>
                  <a:srgbClr val="FFFFFF"/>
                </a:solidFill>
                <a:latin typeface="PT Sans" pitchFamily="34" charset="0"/>
                <a:ea typeface="PT Sans" pitchFamily="34" charset="-122"/>
                <a:cs typeface="PT Sans" pitchFamily="34" charset="-120"/>
              </a:rPr>
              <a:t>Encode Categorical Columns:</a:t>
            </a:r>
            <a:pPr algn="l" indent="0" marL="0">
              <a:lnSpc>
                <a:spcPts val="2150"/>
              </a:lnSpc>
              <a:buNone/>
            </a:pPr>
            <a:r>
              <a:rPr lang="en-US" sz="1350" dirty="0">
                <a:solidFill>
                  <a:srgbClr val="FFFFFF"/>
                </a:solidFill>
                <a:latin typeface="PT Sans" pitchFamily="34" charset="0"/>
                <a:ea typeface="PT Sans" pitchFamily="34" charset="-122"/>
                <a:cs typeface="PT Sans" pitchFamily="34" charset="-120"/>
              </a:rPr>
              <a:t> Applying OrdinalEncoder or OneHotEncoder to variables such as Age, Gender, Severity, and History.</a:t>
            </a:r>
            <a:endParaRPr lang="en-US" sz="1350" dirty="0"/>
          </a:p>
        </p:txBody>
      </p:sp>
      <p:sp>
        <p:nvSpPr>
          <p:cNvPr id="7" name="Text 5"/>
          <p:cNvSpPr/>
          <p:nvPr/>
        </p:nvSpPr>
        <p:spPr>
          <a:xfrm>
            <a:off x="691753" y="3949779"/>
            <a:ext cx="6412468" cy="553403"/>
          </a:xfrm>
          <a:prstGeom prst="rect">
            <a:avLst/>
          </a:prstGeom>
          <a:noFill/>
          <a:ln/>
        </p:spPr>
        <p:txBody>
          <a:bodyPr wrap="square" lIns="0" tIns="0" rIns="0" bIns="0" rtlCol="0" anchor="t"/>
          <a:lstStyle/>
          <a:p>
            <a:pPr algn="l" marL="342900" indent="-342900">
              <a:lnSpc>
                <a:spcPts val="2150"/>
              </a:lnSpc>
              <a:buSzPct val="100000"/>
              <a:buChar char="•"/>
            </a:pPr>
            <a:r>
              <a:rPr lang="en-US" sz="1350" b="1" dirty="0">
                <a:solidFill>
                  <a:srgbClr val="FFFFFF"/>
                </a:solidFill>
                <a:latin typeface="PT Sans" pitchFamily="34" charset="0"/>
                <a:ea typeface="PT Sans" pitchFamily="34" charset="-122"/>
                <a:cs typeface="PT Sans" pitchFamily="34" charset="-120"/>
              </a:rPr>
              <a:t>Pipeline Construction:</a:t>
            </a:r>
            <a:pPr algn="l" indent="0" marL="0">
              <a:lnSpc>
                <a:spcPts val="2150"/>
              </a:lnSpc>
              <a:buNone/>
            </a:pPr>
            <a:r>
              <a:rPr lang="en-US" sz="1350" dirty="0">
                <a:solidFill>
                  <a:srgbClr val="FFFFFF"/>
                </a:solidFill>
                <a:latin typeface="PT Sans" pitchFamily="34" charset="0"/>
                <a:ea typeface="PT Sans" pitchFamily="34" charset="-122"/>
                <a:cs typeface="PT Sans" pitchFamily="34" charset="-120"/>
              </a:rPr>
              <a:t> Utilizing ColumnTransformer to apply transformations specifically to relevant columns, creating a reusable Pipeline object.</a:t>
            </a:r>
            <a:endParaRPr lang="en-US" sz="1350" dirty="0"/>
          </a:p>
        </p:txBody>
      </p:sp>
      <p:sp>
        <p:nvSpPr>
          <p:cNvPr id="8" name="Text 6"/>
          <p:cNvSpPr/>
          <p:nvPr/>
        </p:nvSpPr>
        <p:spPr>
          <a:xfrm>
            <a:off x="691753" y="4563666"/>
            <a:ext cx="6412468" cy="553403"/>
          </a:xfrm>
          <a:prstGeom prst="rect">
            <a:avLst/>
          </a:prstGeom>
          <a:noFill/>
          <a:ln/>
        </p:spPr>
        <p:txBody>
          <a:bodyPr wrap="square" lIns="0" tIns="0" rIns="0" bIns="0" rtlCol="0" anchor="t"/>
          <a:lstStyle/>
          <a:p>
            <a:pPr algn="l" marL="342900" indent="-342900">
              <a:lnSpc>
                <a:spcPts val="2150"/>
              </a:lnSpc>
              <a:buSzPct val="100000"/>
              <a:buChar char="•"/>
            </a:pPr>
            <a:r>
              <a:rPr lang="en-US" sz="1350" b="1" dirty="0">
                <a:solidFill>
                  <a:srgbClr val="FFFFFF"/>
                </a:solidFill>
                <a:latin typeface="PT Sans" pitchFamily="34" charset="0"/>
                <a:ea typeface="PT Sans" pitchFamily="34" charset="-122"/>
                <a:cs typeface="PT Sans" pitchFamily="34" charset="-120"/>
              </a:rPr>
              <a:t>Fit and Transform:</a:t>
            </a:r>
            <a:pPr algn="l" indent="0" marL="0">
              <a:lnSpc>
                <a:spcPts val="2150"/>
              </a:lnSpc>
              <a:buNone/>
            </a:pPr>
            <a:r>
              <a:rPr lang="en-US" sz="1350" dirty="0">
                <a:solidFill>
                  <a:srgbClr val="FFFFFF"/>
                </a:solidFill>
                <a:latin typeface="PT Sans" pitchFamily="34" charset="0"/>
                <a:ea typeface="PT Sans" pitchFamily="34" charset="-122"/>
                <a:cs typeface="PT Sans" pitchFamily="34" charset="-120"/>
              </a:rPr>
              <a:t> Generating a fully numerical DataFrame and saving the preprocessor object for consistent future use.</a:t>
            </a:r>
            <a:endParaRPr lang="en-US" sz="1350" dirty="0"/>
          </a:p>
        </p:txBody>
      </p:sp>
      <p:pic>
        <p:nvPicPr>
          <p:cNvPr id="9" name="Image 0" descr="preencoded.png">    </p:cNvPr>
          <p:cNvPicPr>
            <a:picLocks noChangeAspect="1"/>
          </p:cNvPicPr>
          <p:nvPr/>
        </p:nvPicPr>
        <p:blipFill>
          <a:blip r:embed="rId1"/>
          <a:stretch>
            <a:fillRect/>
          </a:stretch>
        </p:blipFill>
        <p:spPr>
          <a:xfrm>
            <a:off x="7533799" y="1438037"/>
            <a:ext cx="5136356" cy="5136356"/>
          </a:xfrm>
          <a:prstGeom prst="rect">
            <a:avLst/>
          </a:prstGeom>
        </p:spPr>
      </p:pic>
      <p:sp>
        <p:nvSpPr>
          <p:cNvPr id="10" name="Text 7"/>
          <p:cNvSpPr/>
          <p:nvPr/>
        </p:nvSpPr>
        <p:spPr>
          <a:xfrm>
            <a:off x="7533799" y="6768941"/>
            <a:ext cx="6412468" cy="830104"/>
          </a:xfrm>
          <a:prstGeom prst="rect">
            <a:avLst/>
          </a:prstGeom>
          <a:noFill/>
          <a:ln/>
        </p:spPr>
        <p:txBody>
          <a:bodyPr wrap="square" lIns="0" tIns="0" rIns="0" bIns="0" rtlCol="0" anchor="t"/>
          <a:lstStyle/>
          <a:p>
            <a:pPr algn="l" indent="0" marL="0">
              <a:lnSpc>
                <a:spcPts val="2150"/>
              </a:lnSpc>
              <a:buNone/>
            </a:pPr>
            <a:r>
              <a:rPr lang="en-US" sz="1350" b="1" dirty="0">
                <a:solidFill>
                  <a:srgbClr val="FFFFFF"/>
                </a:solidFill>
                <a:latin typeface="PT Sans" pitchFamily="34" charset="0"/>
                <a:ea typeface="PT Sans" pitchFamily="34" charset="-122"/>
                <a:cs typeface="PT Sans" pitchFamily="34" charset="-120"/>
              </a:rPr>
              <a:t>Key Outputs:</a:t>
            </a:r>
            <a:pPr algn="l" indent="0" marL="0">
              <a:lnSpc>
                <a:spcPts val="2150"/>
              </a:lnSpc>
              <a:buNone/>
            </a:pPr>
            <a:r>
              <a:rPr lang="en-US" sz="1350" dirty="0">
                <a:solidFill>
                  <a:srgbClr val="FFFFFF"/>
                </a:solidFill>
                <a:latin typeface="PT Sans" pitchFamily="34" charset="0"/>
                <a:ea typeface="PT Sans" pitchFamily="34" charset="-122"/>
                <a:cs typeface="PT Sans" pitchFamily="34" charset="-120"/>
              </a:rPr>
              <a:t> </a:t>
            </a:r>
            <a:pPr algn="l" indent="0" marL="0">
              <a:lnSpc>
                <a:spcPts val="2150"/>
              </a:lnSpc>
              <a:buNone/>
            </a:pPr>
            <a:r>
              <a:rPr lang="en-US" sz="1350" dirty="0">
                <a:solidFill>
                  <a:srgbClr val="FFFFFF"/>
                </a:solidFill>
                <a:latin typeface="PT Sans" pitchFamily="34" charset="0"/>
                <a:ea typeface="PT Sans" pitchFamily="34" charset="-122"/>
                <a:cs typeface="PT Sans" pitchFamily="34" charset="-120"/>
              </a:rPr>
              <a:t>numerical_processed_patient_data.csv </a:t>
            </a:r>
            <a:pPr algn="l" indent="0" marL="0">
              <a:lnSpc>
                <a:spcPts val="2150"/>
              </a:lnSpc>
              <a:buNone/>
            </a:pPr>
            <a:r>
              <a:rPr lang="en-US" sz="1350" dirty="0">
                <a:solidFill>
                  <a:srgbClr val="FFFFFF"/>
                </a:solidFill>
                <a:latin typeface="PT Sans" pitchFamily="34" charset="0"/>
                <a:ea typeface="PT Sans" pitchFamily="34" charset="-122"/>
                <a:cs typeface="PT Sans" pitchFamily="34" charset="-120"/>
              </a:rPr>
              <a:t>fitted_preprocessor.pkl</a:t>
            </a:r>
            <a:endParaRPr lang="en-US" sz="1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806053"/>
            <a:ext cx="6810851" cy="615910"/>
          </a:xfrm>
          <a:prstGeom prst="rect">
            <a:avLst/>
          </a:prstGeom>
          <a:noFill/>
          <a:ln/>
        </p:spPr>
        <p:txBody>
          <a:bodyPr wrap="none" lIns="0" tIns="0" rIns="0" bIns="0" rtlCol="0" anchor="t"/>
          <a:lstStyle/>
          <a:p>
            <a:pPr algn="l" indent="0" marL="0">
              <a:lnSpc>
                <a:spcPts val="4850"/>
              </a:lnSpc>
              <a:buNone/>
            </a:pPr>
            <a:r>
              <a:rPr lang="en-US" sz="3850" dirty="0">
                <a:solidFill>
                  <a:srgbClr val="FFFFFF"/>
                </a:solidFill>
                <a:latin typeface="Nunito Semi Bold" pitchFamily="34" charset="0"/>
                <a:ea typeface="Nunito Semi Bold" pitchFamily="34" charset="-122"/>
                <a:cs typeface="Nunito Semi Bold" pitchFamily="34" charset="-120"/>
              </a:rPr>
              <a:t>Model Training and Evaluation</a:t>
            </a:r>
            <a:endParaRPr lang="en-US" sz="3850" dirty="0"/>
          </a:p>
        </p:txBody>
      </p:sp>
      <p:sp>
        <p:nvSpPr>
          <p:cNvPr id="3" name="Text 1"/>
          <p:cNvSpPr/>
          <p:nvPr/>
        </p:nvSpPr>
        <p:spPr>
          <a:xfrm>
            <a:off x="837724" y="1945481"/>
            <a:ext cx="2607350" cy="308015"/>
          </a:xfrm>
          <a:prstGeom prst="rect">
            <a:avLst/>
          </a:prstGeom>
          <a:noFill/>
          <a:ln/>
        </p:spPr>
        <p:txBody>
          <a:bodyPr wrap="none" lIns="0" tIns="0" rIns="0" bIns="0" rtlCol="0" anchor="t"/>
          <a:lstStyle/>
          <a:p>
            <a:pPr algn="l" indent="0" marL="0">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Model Training Process</a:t>
            </a:r>
            <a:endParaRPr lang="en-US" sz="1900" dirty="0"/>
          </a:p>
        </p:txBody>
      </p:sp>
      <p:sp>
        <p:nvSpPr>
          <p:cNvPr id="4" name="Text 2"/>
          <p:cNvSpPr/>
          <p:nvPr/>
        </p:nvSpPr>
        <p:spPr>
          <a:xfrm>
            <a:off x="837724" y="2462927"/>
            <a:ext cx="6221968" cy="1005126"/>
          </a:xfrm>
          <a:prstGeom prst="rect">
            <a:avLst/>
          </a:prstGeom>
          <a:noFill/>
          <a:ln/>
        </p:spPr>
        <p:txBody>
          <a:bodyPr wrap="square" lIns="0" tIns="0" rIns="0" bIns="0" rtlCol="0" anchor="t"/>
          <a:lstStyle/>
          <a:p>
            <a:pPr algn="l" indent="0" marL="0">
              <a:lnSpc>
                <a:spcPts val="2600"/>
              </a:lnSpc>
              <a:buNone/>
            </a:pPr>
            <a:r>
              <a:rPr lang="en-US" sz="1600" dirty="0">
                <a:solidFill>
                  <a:srgbClr val="FFFFFF"/>
                </a:solidFill>
                <a:latin typeface="PT Sans" pitchFamily="34" charset="0"/>
                <a:ea typeface="PT Sans" pitchFamily="34" charset="-122"/>
                <a:cs typeface="PT Sans" pitchFamily="34" charset="-120"/>
              </a:rPr>
              <a:t>We train five distinct classifiers on the same feature set, ensuring a diverse range of approaches to blood pressure prediction. Each model is trained independently and saved for consistent evaluation.</a:t>
            </a:r>
            <a:endParaRPr lang="en-US" sz="1600" dirty="0"/>
          </a:p>
        </p:txBody>
      </p:sp>
      <p:sp>
        <p:nvSpPr>
          <p:cNvPr id="5" name="Text 3"/>
          <p:cNvSpPr/>
          <p:nvPr/>
        </p:nvSpPr>
        <p:spPr>
          <a:xfrm>
            <a:off x="837724" y="3656528"/>
            <a:ext cx="6221968"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FFFFFF"/>
                </a:solidFill>
                <a:latin typeface="PT Sans" pitchFamily="34" charset="0"/>
                <a:ea typeface="PT Sans" pitchFamily="34" charset="-122"/>
                <a:cs typeface="PT Sans" pitchFamily="34" charset="-120"/>
              </a:rPr>
              <a:t>Logistic Regression</a:t>
            </a:r>
            <a:endParaRPr lang="en-US" sz="1600" dirty="0"/>
          </a:p>
        </p:txBody>
      </p:sp>
      <p:sp>
        <p:nvSpPr>
          <p:cNvPr id="6" name="Text 4"/>
          <p:cNvSpPr/>
          <p:nvPr/>
        </p:nvSpPr>
        <p:spPr>
          <a:xfrm>
            <a:off x="837724" y="4064794"/>
            <a:ext cx="6221968"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FFFFFF"/>
                </a:solidFill>
                <a:latin typeface="PT Sans" pitchFamily="34" charset="0"/>
                <a:ea typeface="PT Sans" pitchFamily="34" charset="-122"/>
                <a:cs typeface="PT Sans" pitchFamily="34" charset="-120"/>
              </a:rPr>
              <a:t>Random Forest</a:t>
            </a:r>
            <a:endParaRPr lang="en-US" sz="1600" dirty="0"/>
          </a:p>
        </p:txBody>
      </p:sp>
      <p:sp>
        <p:nvSpPr>
          <p:cNvPr id="7" name="Text 5"/>
          <p:cNvSpPr/>
          <p:nvPr/>
        </p:nvSpPr>
        <p:spPr>
          <a:xfrm>
            <a:off x="837724" y="4473059"/>
            <a:ext cx="6221968"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FFFFFF"/>
                </a:solidFill>
                <a:latin typeface="PT Sans" pitchFamily="34" charset="0"/>
                <a:ea typeface="PT Sans" pitchFamily="34" charset="-122"/>
                <a:cs typeface="PT Sans" pitchFamily="34" charset="-120"/>
              </a:rPr>
              <a:t>Decision Tree</a:t>
            </a:r>
            <a:endParaRPr lang="en-US" sz="1600" dirty="0"/>
          </a:p>
        </p:txBody>
      </p:sp>
      <p:sp>
        <p:nvSpPr>
          <p:cNvPr id="8" name="Text 6"/>
          <p:cNvSpPr/>
          <p:nvPr/>
        </p:nvSpPr>
        <p:spPr>
          <a:xfrm>
            <a:off x="837724" y="4881324"/>
            <a:ext cx="6221968"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FFFFFF"/>
                </a:solidFill>
                <a:latin typeface="PT Sans" pitchFamily="34" charset="0"/>
                <a:ea typeface="PT Sans" pitchFamily="34" charset="-122"/>
                <a:cs typeface="PT Sans" pitchFamily="34" charset="-120"/>
              </a:rPr>
              <a:t>Gaussian Naive Bayes</a:t>
            </a:r>
            <a:endParaRPr lang="en-US" sz="1600" dirty="0"/>
          </a:p>
        </p:txBody>
      </p:sp>
      <p:sp>
        <p:nvSpPr>
          <p:cNvPr id="9" name="Text 7"/>
          <p:cNvSpPr/>
          <p:nvPr/>
        </p:nvSpPr>
        <p:spPr>
          <a:xfrm>
            <a:off x="837724" y="5289590"/>
            <a:ext cx="6221968"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FFFFFF"/>
                </a:solidFill>
                <a:latin typeface="PT Sans" pitchFamily="34" charset="0"/>
                <a:ea typeface="PT Sans" pitchFamily="34" charset="-122"/>
                <a:cs typeface="PT Sans" pitchFamily="34" charset="-120"/>
              </a:rPr>
              <a:t>Multinomial Naive Bayes</a:t>
            </a:r>
            <a:endParaRPr lang="en-US" sz="1600" dirty="0"/>
          </a:p>
        </p:txBody>
      </p:sp>
      <p:sp>
        <p:nvSpPr>
          <p:cNvPr id="10" name="Text 8"/>
          <p:cNvSpPr/>
          <p:nvPr/>
        </p:nvSpPr>
        <p:spPr>
          <a:xfrm>
            <a:off x="837724" y="5813108"/>
            <a:ext cx="6221968" cy="1005126"/>
          </a:xfrm>
          <a:prstGeom prst="rect">
            <a:avLst/>
          </a:prstGeom>
          <a:noFill/>
          <a:ln/>
        </p:spPr>
        <p:txBody>
          <a:bodyPr wrap="square" lIns="0" tIns="0" rIns="0" bIns="0" rtlCol="0" anchor="t"/>
          <a:lstStyle/>
          <a:p>
            <a:pPr algn="l" indent="0" marL="0">
              <a:lnSpc>
                <a:spcPts val="2600"/>
              </a:lnSpc>
              <a:buNone/>
            </a:pPr>
            <a:r>
              <a:rPr lang="en-US" sz="1600" b="1" dirty="0">
                <a:solidFill>
                  <a:srgbClr val="FFFFFF"/>
                </a:solidFill>
                <a:latin typeface="PT Sans" pitchFamily="34" charset="0"/>
                <a:ea typeface="PT Sans" pitchFamily="34" charset="-122"/>
                <a:cs typeface="PT Sans" pitchFamily="34" charset="-120"/>
              </a:rPr>
              <a:t>Key Outputs:</a:t>
            </a:r>
            <a:pPr algn="l" indent="0" marL="0">
              <a:lnSpc>
                <a:spcPts val="2600"/>
              </a:lnSpc>
              <a:buNone/>
            </a:pPr>
            <a:r>
              <a:rPr lang="en-US" sz="1600" dirty="0">
                <a:solidFill>
                  <a:srgbClr val="FFFFFF"/>
                </a:solidFill>
                <a:latin typeface="PT Sans" pitchFamily="34" charset="0"/>
                <a:ea typeface="PT Sans" pitchFamily="34" charset="-122"/>
                <a:cs typeface="PT Sans" pitchFamily="34" charset="-120"/>
              </a:rPr>
              <a:t> </a:t>
            </a:r>
            <a:pPr algn="l" indent="0" marL="0">
              <a:lnSpc>
                <a:spcPts val="2600"/>
              </a:lnSpc>
              <a:buNone/>
            </a:pPr>
            <a:r>
              <a:rPr lang="en-US" sz="1600" dirty="0">
                <a:solidFill>
                  <a:srgbClr val="FFFFFF"/>
                </a:solidFill>
                <a:latin typeface="PT Sans" pitchFamily="34" charset="0"/>
                <a:ea typeface="PT Sans" pitchFamily="34" charset="-122"/>
                <a:cs typeface="PT Sans" pitchFamily="34" charset="-120"/>
              </a:rPr>
              <a:t>Individual .pkl files for each trained model, stored in the models/ directory.</a:t>
            </a:r>
            <a:endParaRPr lang="en-US" sz="1600" dirty="0"/>
          </a:p>
        </p:txBody>
      </p:sp>
      <p:sp>
        <p:nvSpPr>
          <p:cNvPr id="11" name="Text 9"/>
          <p:cNvSpPr/>
          <p:nvPr/>
        </p:nvSpPr>
        <p:spPr>
          <a:xfrm>
            <a:off x="7578328" y="1945481"/>
            <a:ext cx="5608201" cy="308015"/>
          </a:xfrm>
          <a:prstGeom prst="rect">
            <a:avLst/>
          </a:prstGeom>
          <a:noFill/>
          <a:ln/>
        </p:spPr>
        <p:txBody>
          <a:bodyPr wrap="none" lIns="0" tIns="0" rIns="0" bIns="0" rtlCol="0" anchor="t"/>
          <a:lstStyle/>
          <a:p>
            <a:pPr algn="l" indent="0" marL="0">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Model Evaluation Results (Test Set: 365 Samples)</a:t>
            </a:r>
            <a:endParaRPr lang="en-US" sz="1900" dirty="0"/>
          </a:p>
        </p:txBody>
      </p:sp>
      <p:sp>
        <p:nvSpPr>
          <p:cNvPr id="12" name="Text 10"/>
          <p:cNvSpPr/>
          <p:nvPr/>
        </p:nvSpPr>
        <p:spPr>
          <a:xfrm>
            <a:off x="7578328" y="2462927"/>
            <a:ext cx="6221968" cy="1005126"/>
          </a:xfrm>
          <a:prstGeom prst="rect">
            <a:avLst/>
          </a:prstGeom>
          <a:noFill/>
          <a:ln/>
        </p:spPr>
        <p:txBody>
          <a:bodyPr wrap="square" lIns="0" tIns="0" rIns="0" bIns="0" rtlCol="0" anchor="t"/>
          <a:lstStyle/>
          <a:p>
            <a:pPr algn="l" indent="0" marL="0">
              <a:lnSpc>
                <a:spcPts val="2600"/>
              </a:lnSpc>
              <a:buNone/>
            </a:pPr>
            <a:r>
              <a:rPr lang="en-US" sz="1600" dirty="0">
                <a:solidFill>
                  <a:srgbClr val="FFFFFF"/>
                </a:solidFill>
                <a:latin typeface="PT Sans" pitchFamily="34" charset="0"/>
                <a:ea typeface="PT Sans" pitchFamily="34" charset="-122"/>
                <a:cs typeface="PT Sans" pitchFamily="34" charset="-120"/>
              </a:rPr>
              <a:t>Random Forest and Decision Tree models achieved perfect accuracy, demonstrating exceptional predictive power for blood pressure analysis. Logistic Regression also performed strongly.</a:t>
            </a:r>
            <a:endParaRPr lang="en-US" sz="1600" dirty="0"/>
          </a:p>
        </p:txBody>
      </p:sp>
      <p:pic>
        <p:nvPicPr>
          <p:cNvPr id="13" name="Image 0" descr="preencoded.png">    </p:cNvPr>
          <p:cNvPicPr>
            <a:picLocks noChangeAspect="1"/>
          </p:cNvPicPr>
          <p:nvPr/>
        </p:nvPicPr>
        <p:blipFill>
          <a:blip r:embed="rId1"/>
          <a:stretch>
            <a:fillRect/>
          </a:stretch>
        </p:blipFill>
        <p:spPr>
          <a:xfrm>
            <a:off x="7578328" y="3703677"/>
            <a:ext cx="6221968" cy="348424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1935599"/>
            <a:ext cx="7054215" cy="615910"/>
          </a:xfrm>
          <a:prstGeom prst="rect">
            <a:avLst/>
          </a:prstGeom>
          <a:noFill/>
          <a:ln/>
        </p:spPr>
        <p:txBody>
          <a:bodyPr wrap="none" lIns="0" tIns="0" rIns="0" bIns="0" rtlCol="0" anchor="t"/>
          <a:lstStyle/>
          <a:p>
            <a:pPr algn="l" indent="0" marL="0">
              <a:lnSpc>
                <a:spcPts val="4850"/>
              </a:lnSpc>
              <a:buNone/>
            </a:pPr>
            <a:r>
              <a:rPr lang="en-US" sz="3850" dirty="0">
                <a:solidFill>
                  <a:srgbClr val="FFFFFF"/>
                </a:solidFill>
                <a:latin typeface="Nunito Semi Bold" pitchFamily="34" charset="0"/>
                <a:ea typeface="Nunito Semi Bold" pitchFamily="34" charset="-122"/>
                <a:cs typeface="Nunito Semi Bold" pitchFamily="34" charset="-120"/>
              </a:rPr>
              <a:t>Web Interface: User Experience</a:t>
            </a:r>
            <a:endParaRPr lang="en-US" sz="3850" dirty="0"/>
          </a:p>
        </p:txBody>
      </p:sp>
      <p:sp>
        <p:nvSpPr>
          <p:cNvPr id="3" name="Text 1"/>
          <p:cNvSpPr/>
          <p:nvPr/>
        </p:nvSpPr>
        <p:spPr>
          <a:xfrm>
            <a:off x="837724" y="2970371"/>
            <a:ext cx="12954952" cy="670084"/>
          </a:xfrm>
          <a:prstGeom prst="rect">
            <a:avLst/>
          </a:prstGeom>
          <a:noFill/>
          <a:ln/>
        </p:spPr>
        <p:txBody>
          <a:bodyPr wrap="square" lIns="0" tIns="0" rIns="0" bIns="0" rtlCol="0" anchor="t"/>
          <a:lstStyle/>
          <a:p>
            <a:pPr algn="l" indent="0" marL="0">
              <a:lnSpc>
                <a:spcPts val="2600"/>
              </a:lnSpc>
              <a:buNone/>
            </a:pPr>
            <a:r>
              <a:rPr lang="en-US" sz="1600" dirty="0">
                <a:solidFill>
                  <a:srgbClr val="FFFFFF"/>
                </a:solidFill>
                <a:latin typeface="PT Sans" pitchFamily="34" charset="0"/>
                <a:ea typeface="PT Sans" pitchFamily="34" charset="-122"/>
                <a:cs typeface="PT Sans" pitchFamily="34" charset="-120"/>
              </a:rPr>
              <a:t>The Predictive Pulse web interface provides a seamless and intuitive user experience, allowing users to easily interact with the blood pressure analysis system.</a:t>
            </a:r>
            <a:endParaRPr lang="en-US" sz="1600" dirty="0"/>
          </a:p>
        </p:txBody>
      </p:sp>
      <p:sp>
        <p:nvSpPr>
          <p:cNvPr id="4" name="Text 2"/>
          <p:cNvSpPr/>
          <p:nvPr/>
        </p:nvSpPr>
        <p:spPr>
          <a:xfrm>
            <a:off x="837724" y="4085511"/>
            <a:ext cx="2679025" cy="308015"/>
          </a:xfrm>
          <a:prstGeom prst="rect">
            <a:avLst/>
          </a:prstGeom>
          <a:noFill/>
          <a:ln/>
        </p:spPr>
        <p:txBody>
          <a:bodyPr wrap="none" lIns="0" tIns="0" rIns="0" bIns="0" rtlCol="0" anchor="t"/>
          <a:lstStyle/>
          <a:p>
            <a:pPr algn="l" indent="0" marL="0">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Index Page (index.html)</a:t>
            </a:r>
            <a:endParaRPr lang="en-US" sz="1900" dirty="0"/>
          </a:p>
        </p:txBody>
      </p:sp>
      <p:sp>
        <p:nvSpPr>
          <p:cNvPr id="5" name="Text 3"/>
          <p:cNvSpPr/>
          <p:nvPr/>
        </p:nvSpPr>
        <p:spPr>
          <a:xfrm>
            <a:off x="837724" y="4864775"/>
            <a:ext cx="6221968" cy="670084"/>
          </a:xfrm>
          <a:prstGeom prst="rect">
            <a:avLst/>
          </a:prstGeom>
          <a:noFill/>
          <a:ln/>
        </p:spPr>
        <p:txBody>
          <a:bodyPr wrap="square" lIns="0" tIns="0" rIns="0" bIns="0" rtlCol="0" anchor="t"/>
          <a:lstStyle/>
          <a:p>
            <a:pPr algn="l" indent="0" marL="0">
              <a:lnSpc>
                <a:spcPts val="2600"/>
              </a:lnSpc>
              <a:buNone/>
            </a:pPr>
            <a:r>
              <a:rPr lang="en-US" sz="1600" dirty="0">
                <a:solidFill>
                  <a:srgbClr val="FFFFFF"/>
                </a:solidFill>
                <a:latin typeface="PT Sans" pitchFamily="34" charset="0"/>
                <a:ea typeface="PT Sans" pitchFamily="34" charset="-122"/>
                <a:cs typeface="PT Sans" pitchFamily="34" charset="-120"/>
              </a:rPr>
              <a:t>This is the main landing page, designed for ease of use, where users can initiate the blood pressure analysis process with a simple click.</a:t>
            </a:r>
            <a:endParaRPr lang="en-US" sz="1600" dirty="0"/>
          </a:p>
        </p:txBody>
      </p:sp>
      <p:sp>
        <p:nvSpPr>
          <p:cNvPr id="6" name="Text 4"/>
          <p:cNvSpPr/>
          <p:nvPr/>
        </p:nvSpPr>
        <p:spPr>
          <a:xfrm>
            <a:off x="7578328" y="4085511"/>
            <a:ext cx="2990850" cy="308015"/>
          </a:xfrm>
          <a:prstGeom prst="rect">
            <a:avLst/>
          </a:prstGeom>
          <a:noFill/>
          <a:ln/>
        </p:spPr>
        <p:txBody>
          <a:bodyPr wrap="none" lIns="0" tIns="0" rIns="0" bIns="0" rtlCol="0" anchor="t"/>
          <a:lstStyle/>
          <a:p>
            <a:pPr algn="l" indent="0" marL="0">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Details Page (details.html)</a:t>
            </a:r>
            <a:endParaRPr lang="en-US" sz="1900" dirty="0"/>
          </a:p>
        </p:txBody>
      </p:sp>
      <p:sp>
        <p:nvSpPr>
          <p:cNvPr id="7" name="Text 5"/>
          <p:cNvSpPr/>
          <p:nvPr/>
        </p:nvSpPr>
        <p:spPr>
          <a:xfrm>
            <a:off x="7578328" y="5100399"/>
            <a:ext cx="6221968" cy="1005126"/>
          </a:xfrm>
          <a:prstGeom prst="rect">
            <a:avLst/>
          </a:prstGeom>
          <a:noFill/>
          <a:ln/>
        </p:spPr>
        <p:txBody>
          <a:bodyPr wrap="square" lIns="0" tIns="0" rIns="0" bIns="0" rtlCol="0" anchor="t"/>
          <a:lstStyle/>
          <a:p>
            <a:pPr algn="l" indent="0" marL="0">
              <a:lnSpc>
                <a:spcPts val="2600"/>
              </a:lnSpc>
              <a:buNone/>
            </a:pPr>
            <a:r>
              <a:rPr lang="en-US" sz="1600" dirty="0">
                <a:solidFill>
                  <a:srgbClr val="FFFFFF"/>
                </a:solidFill>
                <a:latin typeface="PT Sans" pitchFamily="34" charset="0"/>
                <a:ea typeface="PT Sans" pitchFamily="34" charset="-122"/>
                <a:cs typeface="PT Sans" pitchFamily="34" charset="-120"/>
              </a:rPr>
              <a:t>On this page, users input various patient details, providing the necessary physiological data for accurate predictions. The interface is structured for clear and efficient data entry.</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48665" y="544592"/>
            <a:ext cx="6697385" cy="550426"/>
          </a:xfrm>
          <a:prstGeom prst="rect">
            <a:avLst/>
          </a:prstGeom>
          <a:noFill/>
          <a:ln/>
        </p:spPr>
        <p:txBody>
          <a:bodyPr wrap="none" lIns="0" tIns="0" rIns="0" bIns="0" rtlCol="0" anchor="t"/>
          <a:lstStyle/>
          <a:p>
            <a:pPr algn="l" indent="0" marL="0">
              <a:lnSpc>
                <a:spcPts val="4300"/>
              </a:lnSpc>
              <a:buNone/>
            </a:pPr>
            <a:r>
              <a:rPr lang="en-US" sz="3450" dirty="0">
                <a:solidFill>
                  <a:srgbClr val="FFFFFF"/>
                </a:solidFill>
                <a:latin typeface="Nunito Semi Bold" pitchFamily="34" charset="0"/>
                <a:ea typeface="Nunito Semi Bold" pitchFamily="34" charset="-122"/>
                <a:cs typeface="Nunito Semi Bold" pitchFamily="34" charset="-120"/>
              </a:rPr>
              <a:t>Web Interface: Prediction Results</a:t>
            </a:r>
            <a:endParaRPr lang="en-US" sz="3450" dirty="0"/>
          </a:p>
        </p:txBody>
      </p:sp>
      <p:sp>
        <p:nvSpPr>
          <p:cNvPr id="3" name="Text 1"/>
          <p:cNvSpPr/>
          <p:nvPr/>
        </p:nvSpPr>
        <p:spPr>
          <a:xfrm>
            <a:off x="748665" y="1562933"/>
            <a:ext cx="4113252" cy="275273"/>
          </a:xfrm>
          <a:prstGeom prst="rect">
            <a:avLst/>
          </a:prstGeom>
          <a:noFill/>
          <a:ln/>
        </p:spPr>
        <p:txBody>
          <a:bodyPr wrap="none" lIns="0" tIns="0" rIns="0" bIns="0" rtlCol="0" anchor="t"/>
          <a:lstStyle/>
          <a:p>
            <a:pPr algn="l" indent="0" marL="0">
              <a:lnSpc>
                <a:spcPts val="2150"/>
              </a:lnSpc>
              <a:buNone/>
            </a:pPr>
            <a:r>
              <a:rPr lang="en-US" sz="1700" dirty="0">
                <a:solidFill>
                  <a:srgbClr val="FFFFFF"/>
                </a:solidFill>
                <a:latin typeface="Nunito Semi Bold" pitchFamily="34" charset="0"/>
                <a:ea typeface="Nunito Semi Bold" pitchFamily="34" charset="-122"/>
                <a:cs typeface="Nunito Semi Bold" pitchFamily="34" charset="-120"/>
              </a:rPr>
              <a:t>Prediction Results Page (prediction.html)</a:t>
            </a:r>
            <a:endParaRPr lang="en-US" sz="1700" dirty="0"/>
          </a:p>
        </p:txBody>
      </p:sp>
      <p:sp>
        <p:nvSpPr>
          <p:cNvPr id="4" name="Text 2"/>
          <p:cNvSpPr/>
          <p:nvPr/>
        </p:nvSpPr>
        <p:spPr>
          <a:xfrm>
            <a:off x="748665" y="2259211"/>
            <a:ext cx="6338292" cy="898327"/>
          </a:xfrm>
          <a:prstGeom prst="rect">
            <a:avLst/>
          </a:prstGeom>
          <a:noFill/>
          <a:ln/>
        </p:spPr>
        <p:txBody>
          <a:bodyPr wrap="square" lIns="0" tIns="0" rIns="0" bIns="0" rtlCol="0" anchor="t"/>
          <a:lstStyle/>
          <a:p>
            <a:pPr algn="l" indent="0" marL="0">
              <a:lnSpc>
                <a:spcPts val="2350"/>
              </a:lnSpc>
              <a:buNone/>
            </a:pPr>
            <a:r>
              <a:rPr lang="en-US" sz="1450" dirty="0">
                <a:solidFill>
                  <a:srgbClr val="FFFFFF"/>
                </a:solidFill>
                <a:latin typeface="PT Sans" pitchFamily="34" charset="0"/>
                <a:ea typeface="PT Sans" pitchFamily="34" charset="-122"/>
                <a:cs typeface="PT Sans" pitchFamily="34" charset="-120"/>
              </a:rPr>
              <a:t>After submitting their details, users are presented with a clear and comprehensive display of their blood pressure analysis results. This page is designed to provide actionable insights.</a:t>
            </a:r>
            <a:endParaRPr lang="en-US" sz="1450" dirty="0"/>
          </a:p>
        </p:txBody>
      </p:sp>
      <p:sp>
        <p:nvSpPr>
          <p:cNvPr id="5" name="Shape 3"/>
          <p:cNvSpPr/>
          <p:nvPr/>
        </p:nvSpPr>
        <p:spPr>
          <a:xfrm>
            <a:off x="7551063" y="1586270"/>
            <a:ext cx="6338292" cy="1181933"/>
          </a:xfrm>
          <a:prstGeom prst="roundRect">
            <a:avLst>
              <a:gd name="adj" fmla="val 23755"/>
            </a:avLst>
          </a:prstGeom>
          <a:solidFill>
            <a:srgbClr val="00002E">
              <a:alpha val="75000"/>
            </a:srgbClr>
          </a:solidFill>
          <a:ln w="22860">
            <a:solidFill>
              <a:srgbClr val="EF105F"/>
            </a:solidFill>
            <a:prstDash val="solid"/>
          </a:ln>
        </p:spPr>
      </p:sp>
      <p:sp>
        <p:nvSpPr>
          <p:cNvPr id="6" name="Shape 4"/>
          <p:cNvSpPr/>
          <p:nvPr/>
        </p:nvSpPr>
        <p:spPr>
          <a:xfrm>
            <a:off x="7573923" y="1609130"/>
            <a:ext cx="748665" cy="1136213"/>
          </a:xfrm>
          <a:prstGeom prst="roundRect">
            <a:avLst>
              <a:gd name="adj" fmla="val 33839"/>
            </a:avLst>
          </a:prstGeom>
          <a:solidFill>
            <a:srgbClr val="00002E"/>
          </a:solidFill>
          <a:ln/>
        </p:spPr>
      </p:sp>
      <p:pic>
        <p:nvPicPr>
          <p:cNvPr id="7" name="Image 0" descr="preencoded.png">    </p:cNvPr>
          <p:cNvPicPr>
            <a:picLocks noChangeAspect="1"/>
          </p:cNvPicPr>
          <p:nvPr/>
        </p:nvPicPr>
        <p:blipFill>
          <a:blip r:embed="rId1"/>
          <a:stretch>
            <a:fillRect/>
          </a:stretch>
        </p:blipFill>
        <p:spPr>
          <a:xfrm>
            <a:off x="7796451" y="2001798"/>
            <a:ext cx="280749" cy="350877"/>
          </a:xfrm>
          <a:prstGeom prst="rect">
            <a:avLst/>
          </a:prstGeom>
        </p:spPr>
      </p:pic>
      <p:sp>
        <p:nvSpPr>
          <p:cNvPr id="8" name="Text 5"/>
          <p:cNvSpPr/>
          <p:nvPr/>
        </p:nvSpPr>
        <p:spPr>
          <a:xfrm>
            <a:off x="8509754" y="1796296"/>
            <a:ext cx="2202061" cy="275273"/>
          </a:xfrm>
          <a:prstGeom prst="rect">
            <a:avLst/>
          </a:prstGeom>
          <a:noFill/>
          <a:ln/>
        </p:spPr>
        <p:txBody>
          <a:bodyPr wrap="none" lIns="0" tIns="0" rIns="0" bIns="0" rtlCol="0" anchor="t"/>
          <a:lstStyle/>
          <a:p>
            <a:pPr algn="l" indent="0" marL="0">
              <a:lnSpc>
                <a:spcPts val="2150"/>
              </a:lnSpc>
              <a:buNone/>
            </a:pPr>
            <a:r>
              <a:rPr lang="en-US" sz="1700" dirty="0">
                <a:solidFill>
                  <a:srgbClr val="FFFFFF"/>
                </a:solidFill>
                <a:latin typeface="Nunito Semi Bold" pitchFamily="34" charset="0"/>
                <a:ea typeface="Nunito Semi Bold" pitchFamily="34" charset="-122"/>
                <a:cs typeface="Nunito Semi Bold" pitchFamily="34" charset="-120"/>
              </a:rPr>
              <a:t>Real-time Feedback</a:t>
            </a:r>
            <a:endParaRPr lang="en-US" sz="1700" dirty="0"/>
          </a:p>
        </p:txBody>
      </p:sp>
      <p:sp>
        <p:nvSpPr>
          <p:cNvPr id="9" name="Text 6"/>
          <p:cNvSpPr/>
          <p:nvPr/>
        </p:nvSpPr>
        <p:spPr>
          <a:xfrm>
            <a:off x="8509754" y="2258735"/>
            <a:ext cx="5356741" cy="299442"/>
          </a:xfrm>
          <a:prstGeom prst="rect">
            <a:avLst/>
          </a:prstGeom>
          <a:noFill/>
          <a:ln/>
        </p:spPr>
        <p:txBody>
          <a:bodyPr wrap="none" lIns="0" tIns="0" rIns="0" bIns="0" rtlCol="0" anchor="t"/>
          <a:lstStyle/>
          <a:p>
            <a:pPr algn="l" indent="0" marL="0">
              <a:lnSpc>
                <a:spcPts val="2350"/>
              </a:lnSpc>
              <a:buNone/>
            </a:pPr>
            <a:r>
              <a:rPr lang="en-US" sz="1450" dirty="0">
                <a:solidFill>
                  <a:srgbClr val="FFFFFF"/>
                </a:solidFill>
                <a:latin typeface="PT Sans" pitchFamily="34" charset="0"/>
                <a:ea typeface="PT Sans" pitchFamily="34" charset="-122"/>
                <a:cs typeface="PT Sans" pitchFamily="34" charset="-120"/>
              </a:rPr>
              <a:t>Instantaneous blood pressure predictions based on input data.</a:t>
            </a:r>
            <a:endParaRPr lang="en-US" sz="1450" dirty="0"/>
          </a:p>
        </p:txBody>
      </p:sp>
      <p:sp>
        <p:nvSpPr>
          <p:cNvPr id="10" name="Shape 7"/>
          <p:cNvSpPr/>
          <p:nvPr/>
        </p:nvSpPr>
        <p:spPr>
          <a:xfrm>
            <a:off x="7551063" y="2955369"/>
            <a:ext cx="6338292" cy="1181933"/>
          </a:xfrm>
          <a:prstGeom prst="roundRect">
            <a:avLst>
              <a:gd name="adj" fmla="val 23755"/>
            </a:avLst>
          </a:prstGeom>
          <a:solidFill>
            <a:srgbClr val="00002E">
              <a:alpha val="75000"/>
            </a:srgbClr>
          </a:solidFill>
          <a:ln w="22860">
            <a:solidFill>
              <a:srgbClr val="12EE37"/>
            </a:solidFill>
            <a:prstDash val="solid"/>
          </a:ln>
        </p:spPr>
      </p:sp>
      <p:sp>
        <p:nvSpPr>
          <p:cNvPr id="11" name="Shape 8"/>
          <p:cNvSpPr/>
          <p:nvPr/>
        </p:nvSpPr>
        <p:spPr>
          <a:xfrm>
            <a:off x="7573923" y="2978229"/>
            <a:ext cx="748665" cy="1136213"/>
          </a:xfrm>
          <a:prstGeom prst="roundRect">
            <a:avLst>
              <a:gd name="adj" fmla="val 33839"/>
            </a:avLst>
          </a:prstGeom>
          <a:solidFill>
            <a:srgbClr val="00002E"/>
          </a:solidFill>
          <a:ln/>
        </p:spPr>
      </p:sp>
      <p:pic>
        <p:nvPicPr>
          <p:cNvPr id="12" name="Image 1" descr="preencoded.png">    </p:cNvPr>
          <p:cNvPicPr>
            <a:picLocks noChangeAspect="1"/>
          </p:cNvPicPr>
          <p:nvPr/>
        </p:nvPicPr>
        <p:blipFill>
          <a:blip r:embed="rId2"/>
          <a:stretch>
            <a:fillRect/>
          </a:stretch>
        </p:blipFill>
        <p:spPr>
          <a:xfrm>
            <a:off x="7796451" y="3370897"/>
            <a:ext cx="280749" cy="350877"/>
          </a:xfrm>
          <a:prstGeom prst="rect">
            <a:avLst/>
          </a:prstGeom>
        </p:spPr>
      </p:pic>
      <p:sp>
        <p:nvSpPr>
          <p:cNvPr id="13" name="Text 9"/>
          <p:cNvSpPr/>
          <p:nvPr/>
        </p:nvSpPr>
        <p:spPr>
          <a:xfrm>
            <a:off x="8509754" y="3165396"/>
            <a:ext cx="2202061" cy="275273"/>
          </a:xfrm>
          <a:prstGeom prst="rect">
            <a:avLst/>
          </a:prstGeom>
          <a:noFill/>
          <a:ln/>
        </p:spPr>
        <p:txBody>
          <a:bodyPr wrap="none" lIns="0" tIns="0" rIns="0" bIns="0" rtlCol="0" anchor="t"/>
          <a:lstStyle/>
          <a:p>
            <a:pPr algn="l" indent="0" marL="0">
              <a:lnSpc>
                <a:spcPts val="2150"/>
              </a:lnSpc>
              <a:buNone/>
            </a:pPr>
            <a:r>
              <a:rPr lang="en-US" sz="1700" dirty="0">
                <a:solidFill>
                  <a:srgbClr val="FFFFFF"/>
                </a:solidFill>
                <a:latin typeface="Nunito Semi Bold" pitchFamily="34" charset="0"/>
                <a:ea typeface="Nunito Semi Bold" pitchFamily="34" charset="-122"/>
                <a:cs typeface="Nunito Semi Bold" pitchFamily="34" charset="-120"/>
              </a:rPr>
              <a:t>Trend Visualization</a:t>
            </a:r>
            <a:endParaRPr lang="en-US" sz="1700" dirty="0"/>
          </a:p>
        </p:txBody>
      </p:sp>
      <p:sp>
        <p:nvSpPr>
          <p:cNvPr id="14" name="Text 10"/>
          <p:cNvSpPr/>
          <p:nvPr/>
        </p:nvSpPr>
        <p:spPr>
          <a:xfrm>
            <a:off x="8509754" y="3627834"/>
            <a:ext cx="5356741" cy="299442"/>
          </a:xfrm>
          <a:prstGeom prst="rect">
            <a:avLst/>
          </a:prstGeom>
          <a:noFill/>
          <a:ln/>
        </p:spPr>
        <p:txBody>
          <a:bodyPr wrap="none" lIns="0" tIns="0" rIns="0" bIns="0" rtlCol="0" anchor="t"/>
          <a:lstStyle/>
          <a:p>
            <a:pPr algn="l" indent="0" marL="0">
              <a:lnSpc>
                <a:spcPts val="2350"/>
              </a:lnSpc>
              <a:buNone/>
            </a:pPr>
            <a:r>
              <a:rPr lang="en-US" sz="1450" dirty="0">
                <a:solidFill>
                  <a:srgbClr val="FFFFFF"/>
                </a:solidFill>
                <a:latin typeface="PT Sans" pitchFamily="34" charset="0"/>
                <a:ea typeface="PT Sans" pitchFamily="34" charset="-122"/>
                <a:cs typeface="PT Sans" pitchFamily="34" charset="-120"/>
              </a:rPr>
              <a:t>Graphical representation of predicted blood pressure trends.</a:t>
            </a:r>
            <a:endParaRPr lang="en-US" sz="1450" dirty="0"/>
          </a:p>
        </p:txBody>
      </p:sp>
      <p:sp>
        <p:nvSpPr>
          <p:cNvPr id="15" name="Shape 11"/>
          <p:cNvSpPr/>
          <p:nvPr/>
        </p:nvSpPr>
        <p:spPr>
          <a:xfrm>
            <a:off x="7551063" y="4324469"/>
            <a:ext cx="6338292" cy="1481376"/>
          </a:xfrm>
          <a:prstGeom prst="roundRect">
            <a:avLst>
              <a:gd name="adj" fmla="val 18953"/>
            </a:avLst>
          </a:prstGeom>
          <a:solidFill>
            <a:srgbClr val="00002E">
              <a:alpha val="75000"/>
            </a:srgbClr>
          </a:solidFill>
          <a:ln w="22860">
            <a:solidFill>
              <a:srgbClr val="DD785E"/>
            </a:solidFill>
            <a:prstDash val="solid"/>
          </a:ln>
        </p:spPr>
      </p:sp>
      <p:sp>
        <p:nvSpPr>
          <p:cNvPr id="16" name="Shape 12"/>
          <p:cNvSpPr/>
          <p:nvPr/>
        </p:nvSpPr>
        <p:spPr>
          <a:xfrm>
            <a:off x="7573923" y="4347329"/>
            <a:ext cx="748665" cy="1435656"/>
          </a:xfrm>
          <a:prstGeom prst="roundRect">
            <a:avLst>
              <a:gd name="adj" fmla="val 33839"/>
            </a:avLst>
          </a:prstGeom>
          <a:solidFill>
            <a:srgbClr val="00002E"/>
          </a:solidFill>
          <a:ln/>
        </p:spPr>
      </p:sp>
      <p:pic>
        <p:nvPicPr>
          <p:cNvPr id="17" name="Image 2" descr="preencoded.png">    </p:cNvPr>
          <p:cNvPicPr>
            <a:picLocks noChangeAspect="1"/>
          </p:cNvPicPr>
          <p:nvPr/>
        </p:nvPicPr>
        <p:blipFill>
          <a:blip r:embed="rId3"/>
          <a:stretch>
            <a:fillRect/>
          </a:stretch>
        </p:blipFill>
        <p:spPr>
          <a:xfrm>
            <a:off x="7796451" y="4889659"/>
            <a:ext cx="280749" cy="350877"/>
          </a:xfrm>
          <a:prstGeom prst="rect">
            <a:avLst/>
          </a:prstGeom>
        </p:spPr>
      </p:pic>
      <p:sp>
        <p:nvSpPr>
          <p:cNvPr id="18" name="Text 13"/>
          <p:cNvSpPr/>
          <p:nvPr/>
        </p:nvSpPr>
        <p:spPr>
          <a:xfrm>
            <a:off x="8509754" y="4534495"/>
            <a:ext cx="2377916" cy="275273"/>
          </a:xfrm>
          <a:prstGeom prst="rect">
            <a:avLst/>
          </a:prstGeom>
          <a:noFill/>
          <a:ln/>
        </p:spPr>
        <p:txBody>
          <a:bodyPr wrap="none" lIns="0" tIns="0" rIns="0" bIns="0" rtlCol="0" anchor="t"/>
          <a:lstStyle/>
          <a:p>
            <a:pPr algn="l" indent="0" marL="0">
              <a:lnSpc>
                <a:spcPts val="2150"/>
              </a:lnSpc>
              <a:buNone/>
            </a:pPr>
            <a:r>
              <a:rPr lang="en-US" sz="1700" dirty="0">
                <a:solidFill>
                  <a:srgbClr val="FFFFFF"/>
                </a:solidFill>
                <a:latin typeface="Nunito Semi Bold" pitchFamily="34" charset="0"/>
                <a:ea typeface="Nunito Semi Bold" pitchFamily="34" charset="-122"/>
                <a:cs typeface="Nunito Semi Bold" pitchFamily="34" charset="-120"/>
              </a:rPr>
              <a:t>Alerts and Notifications</a:t>
            </a:r>
            <a:endParaRPr lang="en-US" sz="1700" dirty="0"/>
          </a:p>
        </p:txBody>
      </p:sp>
      <p:sp>
        <p:nvSpPr>
          <p:cNvPr id="19" name="Text 14"/>
          <p:cNvSpPr/>
          <p:nvPr/>
        </p:nvSpPr>
        <p:spPr>
          <a:xfrm>
            <a:off x="8509754" y="4996934"/>
            <a:ext cx="5356741" cy="598884"/>
          </a:xfrm>
          <a:prstGeom prst="rect">
            <a:avLst/>
          </a:prstGeom>
          <a:noFill/>
          <a:ln/>
        </p:spPr>
        <p:txBody>
          <a:bodyPr wrap="square" lIns="0" tIns="0" rIns="0" bIns="0" rtlCol="0" anchor="t"/>
          <a:lstStyle/>
          <a:p>
            <a:pPr algn="l" indent="0" marL="0">
              <a:lnSpc>
                <a:spcPts val="2350"/>
              </a:lnSpc>
              <a:buNone/>
            </a:pPr>
            <a:r>
              <a:rPr lang="en-US" sz="1450" dirty="0">
                <a:solidFill>
                  <a:srgbClr val="FFFFFF"/>
                </a:solidFill>
                <a:latin typeface="PT Sans" pitchFamily="34" charset="0"/>
                <a:ea typeface="PT Sans" pitchFamily="34" charset="-122"/>
                <a:cs typeface="PT Sans" pitchFamily="34" charset="-120"/>
              </a:rPr>
              <a:t>Automated alerts for potential high or low blood pressure readings.</a:t>
            </a:r>
            <a:endParaRPr lang="en-US" sz="1450" dirty="0"/>
          </a:p>
        </p:txBody>
      </p:sp>
      <p:sp>
        <p:nvSpPr>
          <p:cNvPr id="20" name="Shape 15"/>
          <p:cNvSpPr/>
          <p:nvPr/>
        </p:nvSpPr>
        <p:spPr>
          <a:xfrm>
            <a:off x="7551063" y="5993011"/>
            <a:ext cx="6338292" cy="1481376"/>
          </a:xfrm>
          <a:prstGeom prst="roundRect">
            <a:avLst>
              <a:gd name="adj" fmla="val 18953"/>
            </a:avLst>
          </a:prstGeom>
          <a:solidFill>
            <a:srgbClr val="00002E">
              <a:alpha val="75000"/>
            </a:srgbClr>
          </a:solidFill>
          <a:ln w="22860">
            <a:solidFill>
              <a:srgbClr val="48A8E2"/>
            </a:solidFill>
            <a:prstDash val="solid"/>
          </a:ln>
        </p:spPr>
      </p:sp>
      <p:sp>
        <p:nvSpPr>
          <p:cNvPr id="21" name="Shape 16"/>
          <p:cNvSpPr/>
          <p:nvPr/>
        </p:nvSpPr>
        <p:spPr>
          <a:xfrm>
            <a:off x="7573923" y="6015871"/>
            <a:ext cx="748665" cy="1435656"/>
          </a:xfrm>
          <a:prstGeom prst="roundRect">
            <a:avLst>
              <a:gd name="adj" fmla="val 33839"/>
            </a:avLst>
          </a:prstGeom>
          <a:solidFill>
            <a:srgbClr val="00002E"/>
          </a:solidFill>
          <a:ln/>
        </p:spPr>
      </p:sp>
      <p:pic>
        <p:nvPicPr>
          <p:cNvPr id="22" name="Image 3" descr="preencoded.png">    </p:cNvPr>
          <p:cNvPicPr>
            <a:picLocks noChangeAspect="1"/>
          </p:cNvPicPr>
          <p:nvPr/>
        </p:nvPicPr>
        <p:blipFill>
          <a:blip r:embed="rId4"/>
          <a:stretch>
            <a:fillRect/>
          </a:stretch>
        </p:blipFill>
        <p:spPr>
          <a:xfrm>
            <a:off x="7796451" y="6558201"/>
            <a:ext cx="280749" cy="350877"/>
          </a:xfrm>
          <a:prstGeom prst="rect">
            <a:avLst/>
          </a:prstGeom>
        </p:spPr>
      </p:pic>
      <p:sp>
        <p:nvSpPr>
          <p:cNvPr id="23" name="Text 17"/>
          <p:cNvSpPr/>
          <p:nvPr/>
        </p:nvSpPr>
        <p:spPr>
          <a:xfrm>
            <a:off x="8509754" y="6203037"/>
            <a:ext cx="2998113" cy="275273"/>
          </a:xfrm>
          <a:prstGeom prst="rect">
            <a:avLst/>
          </a:prstGeom>
          <a:noFill/>
          <a:ln/>
        </p:spPr>
        <p:txBody>
          <a:bodyPr wrap="none" lIns="0" tIns="0" rIns="0" bIns="0" rtlCol="0" anchor="t"/>
          <a:lstStyle/>
          <a:p>
            <a:pPr algn="l" indent="0" marL="0">
              <a:lnSpc>
                <a:spcPts val="2150"/>
              </a:lnSpc>
              <a:buNone/>
            </a:pPr>
            <a:r>
              <a:rPr lang="en-US" sz="1700" dirty="0">
                <a:solidFill>
                  <a:srgbClr val="FFFFFF"/>
                </a:solidFill>
                <a:latin typeface="Nunito Semi Bold" pitchFamily="34" charset="0"/>
                <a:ea typeface="Nunito Semi Bold" pitchFamily="34" charset="-122"/>
                <a:cs typeface="Nunito Semi Bold" pitchFamily="34" charset="-120"/>
              </a:rPr>
              <a:t>Actionable Recommendations</a:t>
            </a:r>
            <a:endParaRPr lang="en-US" sz="1700" dirty="0"/>
          </a:p>
        </p:txBody>
      </p:sp>
      <p:sp>
        <p:nvSpPr>
          <p:cNvPr id="24" name="Text 18"/>
          <p:cNvSpPr/>
          <p:nvPr/>
        </p:nvSpPr>
        <p:spPr>
          <a:xfrm>
            <a:off x="8509754" y="6665476"/>
            <a:ext cx="5356741" cy="598884"/>
          </a:xfrm>
          <a:prstGeom prst="rect">
            <a:avLst/>
          </a:prstGeom>
          <a:noFill/>
          <a:ln/>
        </p:spPr>
        <p:txBody>
          <a:bodyPr wrap="square" lIns="0" tIns="0" rIns="0" bIns="0" rtlCol="0" anchor="t"/>
          <a:lstStyle/>
          <a:p>
            <a:pPr algn="l" indent="0" marL="0">
              <a:lnSpc>
                <a:spcPts val="2350"/>
              </a:lnSpc>
              <a:buNone/>
            </a:pPr>
            <a:r>
              <a:rPr lang="en-US" sz="1450" dirty="0">
                <a:solidFill>
                  <a:srgbClr val="FFFFFF"/>
                </a:solidFill>
                <a:latin typeface="PT Sans" pitchFamily="34" charset="0"/>
                <a:ea typeface="PT Sans" pitchFamily="34" charset="-122"/>
                <a:cs typeface="PT Sans" pitchFamily="34" charset="-120"/>
              </a:rPr>
              <a:t>Personalized advice for lifestyle adjustments or medical consultation.</a:t>
            </a:r>
            <a:endParaRPr lang="en-US" sz="1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2025-07-26T16:24:05Z</dcterms:created>
  <dcterms:modified xsi:type="dcterms:W3CDTF">2025-07-26T16:24:05Z</dcterms:modified>
</cp:coreProperties>
</file>